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85"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8" d="100"/>
          <a:sy n="78" d="100"/>
        </p:scale>
        <p:origin x="878"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908A28-4B0F-4936-8949-92EACEDAB8D4}" type="datetimeFigureOut">
              <a:rPr lang="en-GB" smtClean="0"/>
              <a:t>04/06/2025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617DAF-EA0E-4169-A7E5-4AC58FA99F39}" type="slidenum">
              <a:rPr lang="en-GB" smtClean="0"/>
              <a:t>‹#›</a:t>
            </a:fld>
            <a:endParaRPr lang="en-GB"/>
          </a:p>
        </p:txBody>
      </p:sp>
    </p:spTree>
    <p:extLst>
      <p:ext uri="{BB962C8B-B14F-4D97-AF65-F5344CB8AC3E}">
        <p14:creationId xmlns:p14="http://schemas.microsoft.com/office/powerpoint/2010/main" val="29202423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6E78-681A-A662-87DF-44CB8C706696}"/>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47CD232A-3E24-0EF1-AAF3-3D8BBD08CAE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324BBB2A-66F1-AED3-859B-A4B1BCEF1737}"/>
              </a:ext>
            </a:extLst>
          </p:cNvPr>
          <p:cNvSpPr>
            <a:spLocks noGrp="1"/>
          </p:cNvSpPr>
          <p:nvPr>
            <p:ph type="dt" sz="half" idx="10"/>
          </p:nvPr>
        </p:nvSpPr>
        <p:spPr/>
        <p:txBody>
          <a:bodyPr/>
          <a:lstStyle/>
          <a:p>
            <a:fld id="{F937A346-9F8C-4D27-AAF7-8AB299D4EE51}" type="datetime1">
              <a:rPr lang="en-GB" smtClean="0"/>
              <a:t>04/06/2025</a:t>
            </a:fld>
            <a:endParaRPr lang="en-GB"/>
          </a:p>
        </p:txBody>
      </p:sp>
      <p:sp>
        <p:nvSpPr>
          <p:cNvPr id="5" name="Footer Placeholder 4">
            <a:extLst>
              <a:ext uri="{FF2B5EF4-FFF2-40B4-BE49-F238E27FC236}">
                <a16:creationId xmlns:a16="http://schemas.microsoft.com/office/drawing/2014/main" id="{3AFA2F04-5201-2556-1741-0793E1DDB38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D49BB40-0013-E87E-382D-70F5D75AA0C6}"/>
              </a:ext>
            </a:extLst>
          </p:cNvPr>
          <p:cNvSpPr>
            <a:spLocks noGrp="1"/>
          </p:cNvSpPr>
          <p:nvPr>
            <p:ph type="sldNum" sz="quarter" idx="12"/>
          </p:nvPr>
        </p:nvSpPr>
        <p:spPr/>
        <p:txBody>
          <a:bodyPr/>
          <a:lstStyle/>
          <a:p>
            <a:fld id="{ED3B57C1-3C4F-493A-8526-40F9C3310F7D}" type="slidenum">
              <a:rPr lang="en-GB" smtClean="0"/>
              <a:t>‹#›</a:t>
            </a:fld>
            <a:endParaRPr lang="en-GB"/>
          </a:p>
        </p:txBody>
      </p:sp>
    </p:spTree>
    <p:extLst>
      <p:ext uri="{BB962C8B-B14F-4D97-AF65-F5344CB8AC3E}">
        <p14:creationId xmlns:p14="http://schemas.microsoft.com/office/powerpoint/2010/main" val="11068394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0EE59-6581-3F20-AA6E-5B82D0F55445}"/>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BCEFDA40-E1EC-3234-5751-4228C359461F}"/>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8B082C9F-96FC-706E-A1EB-B87E3C30B521}"/>
              </a:ext>
            </a:extLst>
          </p:cNvPr>
          <p:cNvSpPr>
            <a:spLocks noGrp="1"/>
          </p:cNvSpPr>
          <p:nvPr>
            <p:ph type="dt" sz="half" idx="10"/>
          </p:nvPr>
        </p:nvSpPr>
        <p:spPr/>
        <p:txBody>
          <a:bodyPr/>
          <a:lstStyle/>
          <a:p>
            <a:fld id="{04AA1E20-096A-468A-8381-04F23ECD5CBE}" type="datetime1">
              <a:rPr lang="en-GB" smtClean="0"/>
              <a:t>04/06/2025</a:t>
            </a:fld>
            <a:endParaRPr lang="en-GB"/>
          </a:p>
        </p:txBody>
      </p:sp>
      <p:sp>
        <p:nvSpPr>
          <p:cNvPr id="5" name="Footer Placeholder 4">
            <a:extLst>
              <a:ext uri="{FF2B5EF4-FFF2-40B4-BE49-F238E27FC236}">
                <a16:creationId xmlns:a16="http://schemas.microsoft.com/office/drawing/2014/main" id="{840F2588-A238-FA14-4AF0-5E4C796C975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DC9E6A1-457F-3330-6A8A-4D6DDF338E41}"/>
              </a:ext>
            </a:extLst>
          </p:cNvPr>
          <p:cNvSpPr>
            <a:spLocks noGrp="1"/>
          </p:cNvSpPr>
          <p:nvPr>
            <p:ph type="sldNum" sz="quarter" idx="12"/>
          </p:nvPr>
        </p:nvSpPr>
        <p:spPr/>
        <p:txBody>
          <a:bodyPr/>
          <a:lstStyle/>
          <a:p>
            <a:fld id="{ED3B57C1-3C4F-493A-8526-40F9C3310F7D}" type="slidenum">
              <a:rPr lang="en-GB" smtClean="0"/>
              <a:t>‹#›</a:t>
            </a:fld>
            <a:endParaRPr lang="en-GB"/>
          </a:p>
        </p:txBody>
      </p:sp>
    </p:spTree>
    <p:extLst>
      <p:ext uri="{BB962C8B-B14F-4D97-AF65-F5344CB8AC3E}">
        <p14:creationId xmlns:p14="http://schemas.microsoft.com/office/powerpoint/2010/main" val="829913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D6F96A6-6E46-EA32-49CA-A6D0F9D55F71}"/>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3907E7FF-C58A-801B-273F-CAC5C6A1F715}"/>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CAF2C133-C631-24D1-C064-767CCD771362}"/>
              </a:ext>
            </a:extLst>
          </p:cNvPr>
          <p:cNvSpPr>
            <a:spLocks noGrp="1"/>
          </p:cNvSpPr>
          <p:nvPr>
            <p:ph type="dt" sz="half" idx="10"/>
          </p:nvPr>
        </p:nvSpPr>
        <p:spPr/>
        <p:txBody>
          <a:bodyPr/>
          <a:lstStyle/>
          <a:p>
            <a:fld id="{0BDBEADB-6DCA-4F84-9F50-A7429C83A0BD}" type="datetime1">
              <a:rPr lang="en-GB" smtClean="0"/>
              <a:t>04/06/2025</a:t>
            </a:fld>
            <a:endParaRPr lang="en-GB"/>
          </a:p>
        </p:txBody>
      </p:sp>
      <p:sp>
        <p:nvSpPr>
          <p:cNvPr id="5" name="Footer Placeholder 4">
            <a:extLst>
              <a:ext uri="{FF2B5EF4-FFF2-40B4-BE49-F238E27FC236}">
                <a16:creationId xmlns:a16="http://schemas.microsoft.com/office/drawing/2014/main" id="{B307CF72-65F4-9052-0338-F8093781E1D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32C9354-8198-7FC2-AF11-348BF4B0068B}"/>
              </a:ext>
            </a:extLst>
          </p:cNvPr>
          <p:cNvSpPr>
            <a:spLocks noGrp="1"/>
          </p:cNvSpPr>
          <p:nvPr>
            <p:ph type="sldNum" sz="quarter" idx="12"/>
          </p:nvPr>
        </p:nvSpPr>
        <p:spPr/>
        <p:txBody>
          <a:bodyPr/>
          <a:lstStyle/>
          <a:p>
            <a:fld id="{ED3B57C1-3C4F-493A-8526-40F9C3310F7D}" type="slidenum">
              <a:rPr lang="en-GB" smtClean="0"/>
              <a:t>‹#›</a:t>
            </a:fld>
            <a:endParaRPr lang="en-GB"/>
          </a:p>
        </p:txBody>
      </p:sp>
    </p:spTree>
    <p:extLst>
      <p:ext uri="{BB962C8B-B14F-4D97-AF65-F5344CB8AC3E}">
        <p14:creationId xmlns:p14="http://schemas.microsoft.com/office/powerpoint/2010/main" val="3253168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E0CEA1-E24A-34FD-8C5D-0387684011B8}"/>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0D8CA28E-AFD1-F43C-4953-7DA40920F8F7}"/>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1E9D4C97-ACAA-3F31-2F58-19D65826E8C6}"/>
              </a:ext>
            </a:extLst>
          </p:cNvPr>
          <p:cNvSpPr>
            <a:spLocks noGrp="1"/>
          </p:cNvSpPr>
          <p:nvPr>
            <p:ph type="dt" sz="half" idx="10"/>
          </p:nvPr>
        </p:nvSpPr>
        <p:spPr/>
        <p:txBody>
          <a:bodyPr/>
          <a:lstStyle/>
          <a:p>
            <a:fld id="{26D81FB4-8941-4B54-B657-61705DA8807A}" type="datetime1">
              <a:rPr lang="en-GB" smtClean="0"/>
              <a:t>04/06/2025</a:t>
            </a:fld>
            <a:endParaRPr lang="en-GB"/>
          </a:p>
        </p:txBody>
      </p:sp>
      <p:sp>
        <p:nvSpPr>
          <p:cNvPr id="5" name="Footer Placeholder 4">
            <a:extLst>
              <a:ext uri="{FF2B5EF4-FFF2-40B4-BE49-F238E27FC236}">
                <a16:creationId xmlns:a16="http://schemas.microsoft.com/office/drawing/2014/main" id="{1B504140-DF76-2261-40F4-E19C50C3C03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19E4869-9C42-9C3A-C2B7-743CF7B35A81}"/>
              </a:ext>
            </a:extLst>
          </p:cNvPr>
          <p:cNvSpPr>
            <a:spLocks noGrp="1"/>
          </p:cNvSpPr>
          <p:nvPr>
            <p:ph type="sldNum" sz="quarter" idx="12"/>
          </p:nvPr>
        </p:nvSpPr>
        <p:spPr/>
        <p:txBody>
          <a:bodyPr/>
          <a:lstStyle/>
          <a:p>
            <a:fld id="{ED3B57C1-3C4F-493A-8526-40F9C3310F7D}" type="slidenum">
              <a:rPr lang="en-GB" smtClean="0"/>
              <a:t>‹#›</a:t>
            </a:fld>
            <a:endParaRPr lang="en-GB"/>
          </a:p>
        </p:txBody>
      </p:sp>
    </p:spTree>
    <p:extLst>
      <p:ext uri="{BB962C8B-B14F-4D97-AF65-F5344CB8AC3E}">
        <p14:creationId xmlns:p14="http://schemas.microsoft.com/office/powerpoint/2010/main" val="29797962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D9278-7179-C9F8-8E13-8D6EF32CC694}"/>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2CA38E34-2A43-B0DD-FFF8-5754ED67E23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1F41EDA9-DC81-0A8B-DCC4-5CF565657D91}"/>
              </a:ext>
            </a:extLst>
          </p:cNvPr>
          <p:cNvSpPr>
            <a:spLocks noGrp="1"/>
          </p:cNvSpPr>
          <p:nvPr>
            <p:ph type="dt" sz="half" idx="10"/>
          </p:nvPr>
        </p:nvSpPr>
        <p:spPr/>
        <p:txBody>
          <a:bodyPr/>
          <a:lstStyle/>
          <a:p>
            <a:fld id="{FB490600-4F75-48F0-AE2C-531112037049}" type="datetime1">
              <a:rPr lang="en-GB" smtClean="0"/>
              <a:t>04/06/2025</a:t>
            </a:fld>
            <a:endParaRPr lang="en-GB"/>
          </a:p>
        </p:txBody>
      </p:sp>
      <p:sp>
        <p:nvSpPr>
          <p:cNvPr id="5" name="Footer Placeholder 4">
            <a:extLst>
              <a:ext uri="{FF2B5EF4-FFF2-40B4-BE49-F238E27FC236}">
                <a16:creationId xmlns:a16="http://schemas.microsoft.com/office/drawing/2014/main" id="{FD8C298F-F201-13D4-E62D-D375522428B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E7A5118-F94B-39B4-3528-6594890F66A3}"/>
              </a:ext>
            </a:extLst>
          </p:cNvPr>
          <p:cNvSpPr>
            <a:spLocks noGrp="1"/>
          </p:cNvSpPr>
          <p:nvPr>
            <p:ph type="sldNum" sz="quarter" idx="12"/>
          </p:nvPr>
        </p:nvSpPr>
        <p:spPr/>
        <p:txBody>
          <a:bodyPr/>
          <a:lstStyle/>
          <a:p>
            <a:fld id="{ED3B57C1-3C4F-493A-8526-40F9C3310F7D}" type="slidenum">
              <a:rPr lang="en-GB" smtClean="0"/>
              <a:t>‹#›</a:t>
            </a:fld>
            <a:endParaRPr lang="en-GB"/>
          </a:p>
        </p:txBody>
      </p:sp>
    </p:spTree>
    <p:extLst>
      <p:ext uri="{BB962C8B-B14F-4D97-AF65-F5344CB8AC3E}">
        <p14:creationId xmlns:p14="http://schemas.microsoft.com/office/powerpoint/2010/main" val="26789096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3ECC0-5971-90FD-D045-FF1B5786BB13}"/>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BAEDA7D2-35E5-5114-62CE-1335AE09673A}"/>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B98388F0-2E8C-E87A-E403-9FD1EA73FFE4}"/>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D930A69B-C471-4922-F0AA-9FD3B40838A2}"/>
              </a:ext>
            </a:extLst>
          </p:cNvPr>
          <p:cNvSpPr>
            <a:spLocks noGrp="1"/>
          </p:cNvSpPr>
          <p:nvPr>
            <p:ph type="dt" sz="half" idx="10"/>
          </p:nvPr>
        </p:nvSpPr>
        <p:spPr/>
        <p:txBody>
          <a:bodyPr/>
          <a:lstStyle/>
          <a:p>
            <a:fld id="{15709B69-8554-4EDD-9786-A2E64A7467CA}" type="datetime1">
              <a:rPr lang="en-GB" smtClean="0"/>
              <a:t>04/06/2025</a:t>
            </a:fld>
            <a:endParaRPr lang="en-GB"/>
          </a:p>
        </p:txBody>
      </p:sp>
      <p:sp>
        <p:nvSpPr>
          <p:cNvPr id="6" name="Footer Placeholder 5">
            <a:extLst>
              <a:ext uri="{FF2B5EF4-FFF2-40B4-BE49-F238E27FC236}">
                <a16:creationId xmlns:a16="http://schemas.microsoft.com/office/drawing/2014/main" id="{A7C8FCD3-C622-848C-A852-B01C0880771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C4EDA40-9EB9-38E7-E1C1-A7D08874D041}"/>
              </a:ext>
            </a:extLst>
          </p:cNvPr>
          <p:cNvSpPr>
            <a:spLocks noGrp="1"/>
          </p:cNvSpPr>
          <p:nvPr>
            <p:ph type="sldNum" sz="quarter" idx="12"/>
          </p:nvPr>
        </p:nvSpPr>
        <p:spPr/>
        <p:txBody>
          <a:bodyPr/>
          <a:lstStyle/>
          <a:p>
            <a:fld id="{ED3B57C1-3C4F-493A-8526-40F9C3310F7D}" type="slidenum">
              <a:rPr lang="en-GB" smtClean="0"/>
              <a:t>‹#›</a:t>
            </a:fld>
            <a:endParaRPr lang="en-GB"/>
          </a:p>
        </p:txBody>
      </p:sp>
    </p:spTree>
    <p:extLst>
      <p:ext uri="{BB962C8B-B14F-4D97-AF65-F5344CB8AC3E}">
        <p14:creationId xmlns:p14="http://schemas.microsoft.com/office/powerpoint/2010/main" val="26119243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497C1-85E1-9FF0-CD63-441480B2C786}"/>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F0661A49-569C-3B8C-990B-21B143E0498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66E083C0-7E24-BA07-F143-BE75DD29BAE9}"/>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74769067-7976-2050-D63D-7BE1F36F6C2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9D86E592-DAF0-98BE-D0FE-396EF0E0866D}"/>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54B6F205-0F86-46A2-F706-E9BC218DCE35}"/>
              </a:ext>
            </a:extLst>
          </p:cNvPr>
          <p:cNvSpPr>
            <a:spLocks noGrp="1"/>
          </p:cNvSpPr>
          <p:nvPr>
            <p:ph type="dt" sz="half" idx="10"/>
          </p:nvPr>
        </p:nvSpPr>
        <p:spPr/>
        <p:txBody>
          <a:bodyPr/>
          <a:lstStyle/>
          <a:p>
            <a:fld id="{3DF3A10A-7E24-461C-A6D9-71007D3ED303}" type="datetime1">
              <a:rPr lang="en-GB" smtClean="0"/>
              <a:t>04/06/2025</a:t>
            </a:fld>
            <a:endParaRPr lang="en-GB"/>
          </a:p>
        </p:txBody>
      </p:sp>
      <p:sp>
        <p:nvSpPr>
          <p:cNvPr id="8" name="Footer Placeholder 7">
            <a:extLst>
              <a:ext uri="{FF2B5EF4-FFF2-40B4-BE49-F238E27FC236}">
                <a16:creationId xmlns:a16="http://schemas.microsoft.com/office/drawing/2014/main" id="{13B1BD29-1C13-6E6D-34AE-130BC4D03BD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8265F8F-29A4-03AA-3388-CA58299E7CBD}"/>
              </a:ext>
            </a:extLst>
          </p:cNvPr>
          <p:cNvSpPr>
            <a:spLocks noGrp="1"/>
          </p:cNvSpPr>
          <p:nvPr>
            <p:ph type="sldNum" sz="quarter" idx="12"/>
          </p:nvPr>
        </p:nvSpPr>
        <p:spPr/>
        <p:txBody>
          <a:bodyPr/>
          <a:lstStyle/>
          <a:p>
            <a:fld id="{ED3B57C1-3C4F-493A-8526-40F9C3310F7D}" type="slidenum">
              <a:rPr lang="en-GB" smtClean="0"/>
              <a:t>‹#›</a:t>
            </a:fld>
            <a:endParaRPr lang="en-GB"/>
          </a:p>
        </p:txBody>
      </p:sp>
    </p:spTree>
    <p:extLst>
      <p:ext uri="{BB962C8B-B14F-4D97-AF65-F5344CB8AC3E}">
        <p14:creationId xmlns:p14="http://schemas.microsoft.com/office/powerpoint/2010/main" val="33384202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EE7766-BD7C-8D50-ED17-6003C44DA366}"/>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6702A473-E97D-C989-49AD-34EF79C4B6A1}"/>
              </a:ext>
            </a:extLst>
          </p:cNvPr>
          <p:cNvSpPr>
            <a:spLocks noGrp="1"/>
          </p:cNvSpPr>
          <p:nvPr>
            <p:ph type="dt" sz="half" idx="10"/>
          </p:nvPr>
        </p:nvSpPr>
        <p:spPr/>
        <p:txBody>
          <a:bodyPr/>
          <a:lstStyle/>
          <a:p>
            <a:fld id="{7B036BBF-84CA-4F54-BA6F-3263D3C85201}" type="datetime1">
              <a:rPr lang="en-GB" smtClean="0"/>
              <a:t>04/06/2025</a:t>
            </a:fld>
            <a:endParaRPr lang="en-GB"/>
          </a:p>
        </p:txBody>
      </p:sp>
      <p:sp>
        <p:nvSpPr>
          <p:cNvPr id="4" name="Footer Placeholder 3">
            <a:extLst>
              <a:ext uri="{FF2B5EF4-FFF2-40B4-BE49-F238E27FC236}">
                <a16:creationId xmlns:a16="http://schemas.microsoft.com/office/drawing/2014/main" id="{D8F5C8D7-8BE4-3797-1F87-DBEB33A3B9C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C4BD29B-76D8-2E39-7DFC-D35E11863648}"/>
              </a:ext>
            </a:extLst>
          </p:cNvPr>
          <p:cNvSpPr>
            <a:spLocks noGrp="1"/>
          </p:cNvSpPr>
          <p:nvPr>
            <p:ph type="sldNum" sz="quarter" idx="12"/>
          </p:nvPr>
        </p:nvSpPr>
        <p:spPr/>
        <p:txBody>
          <a:bodyPr/>
          <a:lstStyle/>
          <a:p>
            <a:fld id="{ED3B57C1-3C4F-493A-8526-40F9C3310F7D}" type="slidenum">
              <a:rPr lang="en-GB" smtClean="0"/>
              <a:t>‹#›</a:t>
            </a:fld>
            <a:endParaRPr lang="en-GB"/>
          </a:p>
        </p:txBody>
      </p:sp>
    </p:spTree>
    <p:extLst>
      <p:ext uri="{BB962C8B-B14F-4D97-AF65-F5344CB8AC3E}">
        <p14:creationId xmlns:p14="http://schemas.microsoft.com/office/powerpoint/2010/main" val="3126219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2BB7FD-FDB7-D196-A8C1-7A346271ADD4}"/>
              </a:ext>
            </a:extLst>
          </p:cNvPr>
          <p:cNvSpPr>
            <a:spLocks noGrp="1"/>
          </p:cNvSpPr>
          <p:nvPr>
            <p:ph type="dt" sz="half" idx="10"/>
          </p:nvPr>
        </p:nvSpPr>
        <p:spPr/>
        <p:txBody>
          <a:bodyPr/>
          <a:lstStyle/>
          <a:p>
            <a:fld id="{37DC850E-E906-44B6-A771-908670A90BB4}" type="datetime1">
              <a:rPr lang="en-GB" smtClean="0"/>
              <a:t>04/06/2025</a:t>
            </a:fld>
            <a:endParaRPr lang="en-GB"/>
          </a:p>
        </p:txBody>
      </p:sp>
      <p:sp>
        <p:nvSpPr>
          <p:cNvPr id="3" name="Footer Placeholder 2">
            <a:extLst>
              <a:ext uri="{FF2B5EF4-FFF2-40B4-BE49-F238E27FC236}">
                <a16:creationId xmlns:a16="http://schemas.microsoft.com/office/drawing/2014/main" id="{7AB9B8E0-1DB9-1A7D-3E8A-FD7E01456D1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02B813A-F696-1C24-AE9A-4C5683772303}"/>
              </a:ext>
            </a:extLst>
          </p:cNvPr>
          <p:cNvSpPr>
            <a:spLocks noGrp="1"/>
          </p:cNvSpPr>
          <p:nvPr>
            <p:ph type="sldNum" sz="quarter" idx="12"/>
          </p:nvPr>
        </p:nvSpPr>
        <p:spPr/>
        <p:txBody>
          <a:bodyPr/>
          <a:lstStyle/>
          <a:p>
            <a:fld id="{ED3B57C1-3C4F-493A-8526-40F9C3310F7D}" type="slidenum">
              <a:rPr lang="en-GB" smtClean="0"/>
              <a:t>‹#›</a:t>
            </a:fld>
            <a:endParaRPr lang="en-GB"/>
          </a:p>
        </p:txBody>
      </p:sp>
    </p:spTree>
    <p:extLst>
      <p:ext uri="{BB962C8B-B14F-4D97-AF65-F5344CB8AC3E}">
        <p14:creationId xmlns:p14="http://schemas.microsoft.com/office/powerpoint/2010/main" val="2031468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41FD2-8BA2-AD0A-2454-233BF75AE4A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18E9BA93-68A1-E162-9517-9E5C914778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5528BEA2-E316-007B-C803-AABC3FADF9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4F0BB65-9B6B-360C-C278-17646847C892}"/>
              </a:ext>
            </a:extLst>
          </p:cNvPr>
          <p:cNvSpPr>
            <a:spLocks noGrp="1"/>
          </p:cNvSpPr>
          <p:nvPr>
            <p:ph type="dt" sz="half" idx="10"/>
          </p:nvPr>
        </p:nvSpPr>
        <p:spPr/>
        <p:txBody>
          <a:bodyPr/>
          <a:lstStyle/>
          <a:p>
            <a:fld id="{FDB9E384-5A59-4FE2-B36E-9666F8967196}" type="datetime1">
              <a:rPr lang="en-GB" smtClean="0"/>
              <a:t>04/06/2025</a:t>
            </a:fld>
            <a:endParaRPr lang="en-GB"/>
          </a:p>
        </p:txBody>
      </p:sp>
      <p:sp>
        <p:nvSpPr>
          <p:cNvPr id="6" name="Footer Placeholder 5">
            <a:extLst>
              <a:ext uri="{FF2B5EF4-FFF2-40B4-BE49-F238E27FC236}">
                <a16:creationId xmlns:a16="http://schemas.microsoft.com/office/drawing/2014/main" id="{B96E23AB-BA18-13DB-0425-033AC7B3987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4267046-00B2-CF8C-D2CB-DB74D2DE206F}"/>
              </a:ext>
            </a:extLst>
          </p:cNvPr>
          <p:cNvSpPr>
            <a:spLocks noGrp="1"/>
          </p:cNvSpPr>
          <p:nvPr>
            <p:ph type="sldNum" sz="quarter" idx="12"/>
          </p:nvPr>
        </p:nvSpPr>
        <p:spPr/>
        <p:txBody>
          <a:bodyPr/>
          <a:lstStyle/>
          <a:p>
            <a:fld id="{ED3B57C1-3C4F-493A-8526-40F9C3310F7D}" type="slidenum">
              <a:rPr lang="en-GB" smtClean="0"/>
              <a:t>‹#›</a:t>
            </a:fld>
            <a:endParaRPr lang="en-GB"/>
          </a:p>
        </p:txBody>
      </p:sp>
    </p:spTree>
    <p:extLst>
      <p:ext uri="{BB962C8B-B14F-4D97-AF65-F5344CB8AC3E}">
        <p14:creationId xmlns:p14="http://schemas.microsoft.com/office/powerpoint/2010/main" val="16749744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11F85-278F-AE9A-44D0-F44FEA81648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E3AE66C9-15C8-C5A2-84C2-66FA9748D4F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1C9D673-F30A-D1BD-1E3D-4507105F3A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32F0651-B442-6BF8-889B-F6F1D981437D}"/>
              </a:ext>
            </a:extLst>
          </p:cNvPr>
          <p:cNvSpPr>
            <a:spLocks noGrp="1"/>
          </p:cNvSpPr>
          <p:nvPr>
            <p:ph type="dt" sz="half" idx="10"/>
          </p:nvPr>
        </p:nvSpPr>
        <p:spPr/>
        <p:txBody>
          <a:bodyPr/>
          <a:lstStyle/>
          <a:p>
            <a:fld id="{96010FFF-DDF8-448C-A571-13781F9D3D42}" type="datetime1">
              <a:rPr lang="en-GB" smtClean="0"/>
              <a:t>04/06/2025</a:t>
            </a:fld>
            <a:endParaRPr lang="en-GB"/>
          </a:p>
        </p:txBody>
      </p:sp>
      <p:sp>
        <p:nvSpPr>
          <p:cNvPr id="6" name="Footer Placeholder 5">
            <a:extLst>
              <a:ext uri="{FF2B5EF4-FFF2-40B4-BE49-F238E27FC236}">
                <a16:creationId xmlns:a16="http://schemas.microsoft.com/office/drawing/2014/main" id="{3FE725DE-9DB0-B8F7-6A6E-20AE949EC14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FAC956D-09DD-B8CC-AC50-AC83F2D8D9FD}"/>
              </a:ext>
            </a:extLst>
          </p:cNvPr>
          <p:cNvSpPr>
            <a:spLocks noGrp="1"/>
          </p:cNvSpPr>
          <p:nvPr>
            <p:ph type="sldNum" sz="quarter" idx="12"/>
          </p:nvPr>
        </p:nvSpPr>
        <p:spPr/>
        <p:txBody>
          <a:bodyPr/>
          <a:lstStyle/>
          <a:p>
            <a:fld id="{ED3B57C1-3C4F-493A-8526-40F9C3310F7D}" type="slidenum">
              <a:rPr lang="en-GB" smtClean="0"/>
              <a:t>‹#›</a:t>
            </a:fld>
            <a:endParaRPr lang="en-GB"/>
          </a:p>
        </p:txBody>
      </p:sp>
    </p:spTree>
    <p:extLst>
      <p:ext uri="{BB962C8B-B14F-4D97-AF65-F5344CB8AC3E}">
        <p14:creationId xmlns:p14="http://schemas.microsoft.com/office/powerpoint/2010/main" val="26245742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AFA7CD-9600-A6B4-F2D6-09ADCCDC57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F013F555-BE83-675A-27F3-F6ABE2E8350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213DA5C7-B0D4-770D-6362-058B1804C1A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54F1233-CE8A-4011-9C90-79415FEC2857}" type="datetime1">
              <a:rPr lang="en-GB" smtClean="0"/>
              <a:t>04/06/2025</a:t>
            </a:fld>
            <a:endParaRPr lang="en-GB"/>
          </a:p>
        </p:txBody>
      </p:sp>
      <p:sp>
        <p:nvSpPr>
          <p:cNvPr id="5" name="Footer Placeholder 4">
            <a:extLst>
              <a:ext uri="{FF2B5EF4-FFF2-40B4-BE49-F238E27FC236}">
                <a16:creationId xmlns:a16="http://schemas.microsoft.com/office/drawing/2014/main" id="{82C349BF-FD66-B744-E90D-BEFAA6CFFAB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F193F5C5-EEA8-D480-0288-79F2FB5E6D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D3B57C1-3C4F-493A-8526-40F9C3310F7D}" type="slidenum">
              <a:rPr lang="en-GB" smtClean="0"/>
              <a:t>‹#›</a:t>
            </a:fld>
            <a:endParaRPr lang="en-GB"/>
          </a:p>
        </p:txBody>
      </p:sp>
    </p:spTree>
    <p:extLst>
      <p:ext uri="{BB962C8B-B14F-4D97-AF65-F5344CB8AC3E}">
        <p14:creationId xmlns:p14="http://schemas.microsoft.com/office/powerpoint/2010/main" val="36504662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arxiv.org/abs/physics/0512265" TargetMode="External"/><Relationship Id="rId2" Type="http://schemas.openxmlformats.org/officeDocument/2006/relationships/hyperlink" Target="https://physicsdetective.com/wp-content/uploads/electron.pdf" TargetMode="Externa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commons.wikimedia.org/wiki/File:VFPt_wire_in.svg" TargetMode="External"/><Relationship Id="rId2" Type="http://schemas.openxmlformats.org/officeDocument/2006/relationships/hyperlink" Target="https://physics.bu.edu/~duffy/py106.html" TargetMode="Externa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hyperlink" Target="http://media.tumblr.com/tumblr_lhk8y1LkSq1qbdydv.png"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physicsdetective.com/wp-content/uploads/tqftelectron.jpg" TargetMode="External"/><Relationship Id="rId2" Type="http://schemas.openxmlformats.org/officeDocument/2006/relationships/hyperlink" Target="https://physicsdetective.com/a-worble-embracing-itself/" TargetMode="Externa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hyperlink" Target="https://zapatopi.net/kelvin/papers/on_vortex_atoms.html"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en.wikipedia.org/wiki/File:Spinor_on_the_circle.pdf" TargetMode="External"/><Relationship Id="rId2" Type="http://schemas.openxmlformats.org/officeDocument/2006/relationships/hyperlink" Target="https://en.wikipedia.org/w/index.php?title=Spinor&amp;oldid=1270095370" TargetMode="Externa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hyperlink" Target="https://physicsdetective.com/the-mystery-of-mass-is-a-myth/" TargetMode="External"/><Relationship Id="rId4" Type="http://schemas.openxmlformats.org/officeDocument/2006/relationships/hyperlink" Target="https://physicsdetective.com/what-charge-is/"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physicsdiscussionforum.org/download/file.php?id=1438" TargetMode="External"/><Relationship Id="rId2" Type="http://schemas.openxmlformats.org/officeDocument/2006/relationships/hyperlink" Target="https://en.wikipedia.org/wiki/Displacement_current"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britannica.com/science/s-orbital" TargetMode="External"/><Relationship Id="rId2" Type="http://schemas.openxmlformats.org/officeDocument/2006/relationships/hyperlink" Target="http://www.antiprism.com/album/860_tori/index.html" TargetMode="Externa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physicsdetective.com/wp-content/uploads/Einstein-History-of-Field-Theory.pdf" TargetMode="External"/><Relationship Id="rId2" Type="http://schemas.openxmlformats.org/officeDocument/2006/relationships/hyperlink" Target="https://physicsdetective.com/wp-content/uploads/Nottingham1930science.71.1850.608.pdf" TargetMode="External"/><Relationship Id="rId1" Type="http://schemas.openxmlformats.org/officeDocument/2006/relationships/slideLayout" Target="../slideLayouts/slideLayout2.xml"/><Relationship Id="rId5" Type="http://schemas.openxmlformats.org/officeDocument/2006/relationships/hyperlink" Target="http://math.ucr.edu/home/baez/einstein/node2.html" TargetMode="External"/><Relationship Id="rId4" Type="http://schemas.openxmlformats.org/officeDocument/2006/relationships/hyperlink" Target="https://einsteinpapers.press.princeton.edu/vol7-trans/192?highlightText=%22neither%20homogeneous%22"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www.compumag.org/jsite/images/stories/newsletter/ICS-99-06-2-Hammond.pdf" TargetMode="External"/><Relationship Id="rId2" Type="http://schemas.openxmlformats.org/officeDocument/2006/relationships/hyperlink" Target="http://en.wikipedia.org/wiki/Displacement_current#History_and_interpretation"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commons.wikimedia.org/wiki/File:Positronium.svg" TargetMode="External"/><Relationship Id="rId2" Type="http://schemas.openxmlformats.org/officeDocument/2006/relationships/hyperlink" Target="https://en.wikipedia.org/wiki/Positronium" TargetMode="Externa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9.xml.rels><?xml version="1.0" encoding="UTF-8" standalone="yes"?>
<Relationships xmlns="http://schemas.openxmlformats.org/package/2006/relationships"><Relationship Id="rId2" Type="http://schemas.openxmlformats.org/officeDocument/2006/relationships/hyperlink" Target="http://rspa.royalsocietypublishing.org/content/royprsa/150/869/141.full.pdf"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commons.wikimedia.org/w/index.php?title=File%3AOn_Physical_Lines_of_Force.pdf&amp;page=53" TargetMode="External"/><Relationship Id="rId2" Type="http://schemas.openxmlformats.org/officeDocument/2006/relationships/hyperlink" Target="https://en.wikisource.org/wiki/On_Physical_Lines_of_Force" TargetMode="External"/><Relationship Id="rId1" Type="http://schemas.openxmlformats.org/officeDocument/2006/relationships/slideLayout" Target="../slideLayouts/slideLayout2.xml"/><Relationship Id="rId4" Type="http://schemas.openxmlformats.org/officeDocument/2006/relationships/hyperlink" Target="https://en.wikisource.org/w/index.php?title=Translation:Space_and_Time&amp;oldid=6719893"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books.google.co.uk/books?id=woRFCgAAQBAJ&amp;pg=PA259&amp;lpg=PA259&amp;dq=purcell+%22other+moving+charges%22&amp;source=bl&amp;ots=UeabFi8iP_&amp;sig=uOZZY2V8ZvAmwfnZtTo2gKVb70c&amp;hl=en&amp;sa=X&amp;ved=0ahUKEwjNmISXg6TPAhVMIMAKHfVVB40Q6AEIUDAJ#v=onepage&amp;q=purcell%20%22other%20moving%20charges%22&amp;f=false" TargetMode="External"/><Relationship Id="rId2" Type="http://schemas.openxmlformats.org/officeDocument/2006/relationships/hyperlink" Target="https://en.wikipedia.org/wiki/Curl_(mathematics)" TargetMode="External"/><Relationship Id="rId1" Type="http://schemas.openxmlformats.org/officeDocument/2006/relationships/slideLayout" Target="../slideLayouts/slideLayout2.xml"/><Relationship Id="rId4" Type="http://schemas.openxmlformats.org/officeDocument/2006/relationships/hyperlink" Target="http://physics.weber.edu/schroeder/mrr/MRRtalk.html"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en.wikipedia.org/wiki/Einstein%E2%80%93de_Haas_effect" TargetMode="External"/><Relationship Id="rId7" Type="http://schemas.openxmlformats.org/officeDocument/2006/relationships/image" Target="../media/image13.png"/><Relationship Id="rId2" Type="http://schemas.openxmlformats.org/officeDocument/2006/relationships/hyperlink" Target="https://en.wikipedia.org/w/index.php?title=Larmor_precession&amp;oldid=732188588#Precession_direction" TargetMode="External"/><Relationship Id="rId1" Type="http://schemas.openxmlformats.org/officeDocument/2006/relationships/slideLayout" Target="../slideLayouts/slideLayout2.xml"/><Relationship Id="rId6" Type="http://schemas.openxmlformats.org/officeDocument/2006/relationships/hyperlink" Target="http://gimp-path-tools.sourceforge.net/decorations.shtml" TargetMode="External"/><Relationship Id="rId5" Type="http://schemas.openxmlformats.org/officeDocument/2006/relationships/hyperlink" Target="http://sirius.ucsc.edu/demoweb/e_m/electmag.php" TargetMode="External"/><Relationship Id="rId4" Type="http://schemas.openxmlformats.org/officeDocument/2006/relationships/hyperlink" Target="https://en.wikipedia.org/w/index.php?title=Boomerang&amp;oldid=739922520#Throwing_technique"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en.wikipedia.org/w/index.php?title=Guiding_center&amp;oldid=885062972"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ampere.cnrs.fr/ice/ice_page_detail.php?lang=fr&amp;type=text&amp;bdd=koyre_ampere&amp;table=ampere_text&amp;bookId=76&amp;pageOrder=34&amp;typeofbookDes=Biographie&amp;facsimile=off&amp;search=yes&amp;q1=vortex" TargetMode="External"/><Relationship Id="rId2" Type="http://schemas.openxmlformats.org/officeDocument/2006/relationships/hyperlink" Target="http://www.ampere.cnrs.fr/parcourspedagogique/zoom/courant/electrodynamique/index-en.php" TargetMode="External"/><Relationship Id="rId1" Type="http://schemas.openxmlformats.org/officeDocument/2006/relationships/slideLayout" Target="../slideLayouts/slideLayout2.xml"/><Relationship Id="rId5" Type="http://schemas.openxmlformats.org/officeDocument/2006/relationships/hyperlink" Target="https://en.wikipedia.org/wiki/De_Magnete" TargetMode="External"/><Relationship Id="rId4" Type="http://schemas.openxmlformats.org/officeDocument/2006/relationships/hyperlink" Target="https://www.researchgate.net/publication/235409872_Geometry_of_electromagnetic_systems" TargetMode="External"/></Relationships>
</file>

<file path=ppt/slides/_rels/slide26.xml.rels><?xml version="1.0" encoding="UTF-8" standalone="yes"?>
<Relationships xmlns="http://schemas.openxmlformats.org/package/2006/relationships"><Relationship Id="rId2" Type="http://schemas.openxmlformats.org/officeDocument/2006/relationships/hyperlink" Target="https://en.wikipedia.org/wiki/Faraday%27s_law_of_induction#Maxwell.E2.80.93Faraday_equation"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commons.wikimedia.org/wiki/File:Manoderecha.svg" TargetMode="External"/><Relationship Id="rId2" Type="http://schemas.openxmlformats.org/officeDocument/2006/relationships/hyperlink" Target="http://www.electricaleasy.com/2014/03/right-hand-grip-cork-screw-rule.html" TargetMode="Externa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28.xml.rels><?xml version="1.0" encoding="UTF-8" standalone="yes"?>
<Relationships xmlns="http://schemas.openxmlformats.org/package/2006/relationships"><Relationship Id="rId8" Type="http://schemas.openxmlformats.org/officeDocument/2006/relationships/hyperlink" Target="https://physicsdetective.com/the-screw-nature-of-electromagnetism/" TargetMode="External"/><Relationship Id="rId13" Type="http://schemas.openxmlformats.org/officeDocument/2006/relationships/hyperlink" Target="https://physicsdetective.com/what-energy-is/" TargetMode="External"/><Relationship Id="rId18" Type="http://schemas.openxmlformats.org/officeDocument/2006/relationships/hyperlink" Target="https://physicsdetective.com/gerard-t-hooft-says-quantum-mechanics-is-nonsense/" TargetMode="External"/><Relationship Id="rId3" Type="http://schemas.openxmlformats.org/officeDocument/2006/relationships/hyperlink" Target="https://physicsdetective.com/the-photon/" TargetMode="External"/><Relationship Id="rId7" Type="http://schemas.openxmlformats.org/officeDocument/2006/relationships/hyperlink" Target="https://physicsdetective.com/the-positron/" TargetMode="External"/><Relationship Id="rId12" Type="http://schemas.openxmlformats.org/officeDocument/2006/relationships/hyperlink" Target="https://physicsdetective.com/the-mystery-of-mass-is-a-myth/" TargetMode="External"/><Relationship Id="rId17" Type="http://schemas.openxmlformats.org/officeDocument/2006/relationships/hyperlink" Target="https://physicsdetective.com/the-standard-model-of-particle-physics-is-wrong-on-multiple-counts/" TargetMode="External"/><Relationship Id="rId2" Type="http://schemas.openxmlformats.org/officeDocument/2006/relationships/hyperlink" Target="https://physicsdetective.com/what-is-a-photon/" TargetMode="External"/><Relationship Id="rId16" Type="http://schemas.openxmlformats.org/officeDocument/2006/relationships/hyperlink" Target="https://physicsdetective.com/the-theory-of-everything/" TargetMode="External"/><Relationship Id="rId1" Type="http://schemas.openxmlformats.org/officeDocument/2006/relationships/slideLayout" Target="../slideLayouts/slideLayout2.xml"/><Relationship Id="rId6" Type="http://schemas.openxmlformats.org/officeDocument/2006/relationships/hyperlink" Target="https://physicsdetective.com/the-electron/" TargetMode="External"/><Relationship Id="rId11" Type="http://schemas.openxmlformats.org/officeDocument/2006/relationships/hyperlink" Target="https://physicsdetective.com/what-charge-is/" TargetMode="External"/><Relationship Id="rId5" Type="http://schemas.openxmlformats.org/officeDocument/2006/relationships/hyperlink" Target="https://physicsdetective.com/how-pair-production-works/" TargetMode="External"/><Relationship Id="rId15" Type="http://schemas.openxmlformats.org/officeDocument/2006/relationships/hyperlink" Target="https://physicsdetective.com/a-worble-embracing-itself/" TargetMode="External"/><Relationship Id="rId10" Type="http://schemas.openxmlformats.org/officeDocument/2006/relationships/hyperlink" Target="https://physicsdetective.com/magnetic-monopoles/" TargetMode="External"/><Relationship Id="rId4" Type="http://schemas.openxmlformats.org/officeDocument/2006/relationships/hyperlink" Target="https://physicsdetective.com/the-hole-in-the-heart-of-quantum-electrodynamics/" TargetMode="External"/><Relationship Id="rId9" Type="http://schemas.openxmlformats.org/officeDocument/2006/relationships/hyperlink" Target="https://physicsdetective.com/how-a-magnet-works/" TargetMode="External"/><Relationship Id="rId14" Type="http://schemas.openxmlformats.org/officeDocument/2006/relationships/hyperlink" Target="https://physicsdetective.com/the-toe-that-maxwell-missed/"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hyperlink" Target="https://archive.org/details/john-david-jackson-classical-electrodynamics-wiley-1999/page/558/mode/2up?q=%22one+should+properly+speak%22"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en.wikipedia.org/w/index.php?title=Jefimenko%27s_equations&amp;oldid=1238994786#Discussion" TargetMode="External"/><Relationship Id="rId2" Type="http://schemas.openxmlformats.org/officeDocument/2006/relationships/hyperlink" Target="https://en.wikipedia.org/w/index.php?title=Electromagnetic_field&amp;oldid=1286072640#History"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en.wikipedia.org/w/index.php?title=Electromagnetic_radiation&amp;oldid=831476647#Derivation_from_electromagnetic_theory"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duckduckgo.com/?va=b&amp;t=hr&amp;q=electromagnetic+wave&amp;ia=images&amp;iax=images"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kirkmcd.princeton.edu/e144/pt_51(2)_17_98.pdf" TargetMode="External"/><Relationship Id="rId2" Type="http://schemas.openxmlformats.org/officeDocument/2006/relationships/hyperlink" Target="https://physicsdetective.com/how-pair-production-works/" TargetMode="Externa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hyperlink" Target="https://archive.org/details/in.ernet.dli.2015.211600/page/n25/mode/2up"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space.com/456-einstein-warped-view-space-confirmed.html" TargetMode="External"/><Relationship Id="rId2" Type="http://schemas.openxmlformats.org/officeDocument/2006/relationships/hyperlink" Target="https://www.popsci.com/technology/article/2011-05/controversial-gravity-experiment-proves-spacetime-vortex-around-earth/" TargetMode="Externa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hyperlink" Target="https://sergf.ru/Heavisid.ht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clerkmaxwellfoundation.org/MathematicalClassificationofPhysicalQuantities_Maxwell.pdf"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6014C-B5B4-420E-AB1C-E449109EEF3E}"/>
              </a:ext>
            </a:extLst>
          </p:cNvPr>
          <p:cNvSpPr>
            <a:spLocks noGrp="1"/>
          </p:cNvSpPr>
          <p:nvPr>
            <p:ph type="title"/>
          </p:nvPr>
        </p:nvSpPr>
        <p:spPr/>
        <p:txBody>
          <a:bodyPr/>
          <a:lstStyle/>
          <a:p>
            <a:pPr algn="ctr"/>
            <a:r>
              <a:rPr lang="en-GB" b="1" dirty="0">
                <a:effectLst/>
                <a:latin typeface="Calibri" panose="020F0502020204030204" pitchFamily="34" charset="0"/>
                <a:ea typeface="Calibri" panose="020F0502020204030204" pitchFamily="34" charset="0"/>
                <a:cs typeface="Calibri" panose="020F0502020204030204" pitchFamily="34" charset="0"/>
              </a:rPr>
              <a:t>The screw nature of electromagnetism</a:t>
            </a:r>
            <a:br>
              <a:rPr lang="en-GB" sz="1800" b="1" dirty="0">
                <a:effectLst/>
                <a:latin typeface="Times New Roman" panose="02020603050405020304" pitchFamily="18" charset="0"/>
                <a:ea typeface="Times New Roman" panose="02020603050405020304" pitchFamily="18" charset="0"/>
              </a:rPr>
            </a:br>
            <a:endParaRPr lang="en-GB" dirty="0"/>
          </a:p>
        </p:txBody>
      </p:sp>
      <p:sp>
        <p:nvSpPr>
          <p:cNvPr id="3" name="Content Placeholder 2">
            <a:extLst>
              <a:ext uri="{FF2B5EF4-FFF2-40B4-BE49-F238E27FC236}">
                <a16:creationId xmlns:a16="http://schemas.microsoft.com/office/drawing/2014/main" id="{5BC7F2AA-E8F2-40A8-5F69-BC52A0EA8DC6}"/>
              </a:ext>
            </a:extLst>
          </p:cNvPr>
          <p:cNvSpPr>
            <a:spLocks noGrp="1"/>
          </p:cNvSpPr>
          <p:nvPr>
            <p:ph idx="1"/>
          </p:nvPr>
        </p:nvSpPr>
        <p:spPr>
          <a:xfrm>
            <a:off x="838200" y="1091381"/>
            <a:ext cx="10515600" cy="5401494"/>
          </a:xfrm>
        </p:spPr>
        <p:txBody>
          <a:bodyPr/>
          <a:lstStyle/>
          <a:p>
            <a:pPr marL="0" indent="0" algn="ctr">
              <a:buNone/>
            </a:pPr>
            <a:r>
              <a:rPr lang="en-GB" dirty="0"/>
              <a:t>by John Duffield</a:t>
            </a:r>
          </a:p>
          <a:p>
            <a:pPr marL="0" indent="0" algn="ctr">
              <a:buNone/>
            </a:pPr>
            <a:r>
              <a:rPr lang="en-GB" sz="1800" dirty="0"/>
              <a:t> June 2025</a:t>
            </a:r>
          </a:p>
          <a:p>
            <a:pPr marL="0" indent="0" algn="ctr">
              <a:buNone/>
            </a:pPr>
            <a:endParaRPr lang="en-GB" dirty="0"/>
          </a:p>
          <a:p>
            <a:pPr marL="0" indent="0" algn="ctr">
              <a:buNone/>
            </a:pPr>
            <a:endParaRPr lang="en-GB" dirty="0"/>
          </a:p>
          <a:p>
            <a:pPr marL="0" indent="0" algn="ctr">
              <a:buNone/>
            </a:pPr>
            <a:endParaRPr lang="en-GB" dirty="0"/>
          </a:p>
          <a:p>
            <a:pPr marL="0" indent="0" algn="ctr">
              <a:buNone/>
            </a:pPr>
            <a:endParaRPr lang="en-GB" dirty="0"/>
          </a:p>
          <a:p>
            <a:pPr marL="0" indent="0" algn="ctr">
              <a:buNone/>
            </a:pPr>
            <a:endParaRPr lang="en-GB" dirty="0"/>
          </a:p>
          <a:p>
            <a:pPr marL="0" indent="0" algn="ctr">
              <a:buNone/>
            </a:pPr>
            <a:endParaRPr lang="en-GB" dirty="0"/>
          </a:p>
          <a:p>
            <a:pPr marL="0" indent="0" algn="ctr">
              <a:buNone/>
            </a:pPr>
            <a:endParaRPr lang="en-GB" dirty="0"/>
          </a:p>
          <a:p>
            <a:pPr marL="0" indent="0" algn="ctr">
              <a:buNone/>
            </a:pPr>
            <a:r>
              <a:rPr lang="en-GB" sz="1600" kern="1800" dirty="0">
                <a:effectLst/>
                <a:latin typeface="Calibri" panose="020F0502020204030204" pitchFamily="34" charset="0"/>
                <a:ea typeface="Times New Roman" panose="02020603050405020304" pitchFamily="18" charset="0"/>
              </a:rPr>
              <a:t>Images</a:t>
            </a:r>
            <a:r>
              <a:rPr lang="en-GB" sz="1600" dirty="0">
                <a:effectLst/>
                <a:latin typeface="Calibri" panose="020F0502020204030204" pitchFamily="34" charset="0"/>
                <a:ea typeface="Calibri" panose="020F0502020204030204" pitchFamily="34" charset="0"/>
              </a:rPr>
              <a:t> </a:t>
            </a:r>
            <a:r>
              <a:rPr lang="en-GB" sz="1600" kern="1800" dirty="0">
                <a:effectLst/>
                <a:latin typeface="Calibri" panose="020F0502020204030204" pitchFamily="34" charset="0"/>
                <a:ea typeface="Times New Roman" panose="02020603050405020304" pitchFamily="18" charset="0"/>
              </a:rPr>
              <a:t>by</a:t>
            </a:r>
            <a:r>
              <a:rPr lang="en-GB" sz="1600" dirty="0">
                <a:effectLst/>
                <a:latin typeface="Calibri" panose="020F0502020204030204" pitchFamily="34" charset="0"/>
                <a:ea typeface="Calibri" panose="020F0502020204030204" pitchFamily="34" charset="0"/>
              </a:rPr>
              <a:t> </a:t>
            </a:r>
            <a:r>
              <a:rPr lang="en-GB" sz="1600" u="sng" kern="0" dirty="0">
                <a:solidFill>
                  <a:srgbClr val="0000FF"/>
                </a:solidFill>
                <a:effectLst/>
                <a:latin typeface="Calibri" panose="020F0502020204030204" pitchFamily="34" charset="0"/>
                <a:ea typeface="Calibri" panose="020F0502020204030204" pitchFamily="34" charset="0"/>
                <a:hlinkClick r:id="rId2"/>
              </a:rPr>
              <a:t>John Williamson and Martin van der Mark</a:t>
            </a:r>
            <a:r>
              <a:rPr lang="en-GB" sz="1600" dirty="0">
                <a:effectLst/>
                <a:latin typeface="Calibri" panose="020F0502020204030204" pitchFamily="34" charset="0"/>
                <a:ea typeface="Calibri" panose="020F0502020204030204" pitchFamily="34" charset="0"/>
              </a:rPr>
              <a:t> </a:t>
            </a:r>
            <a:r>
              <a:rPr lang="en-GB" sz="1600" kern="1800" dirty="0">
                <a:effectLst/>
                <a:latin typeface="Calibri" panose="020F0502020204030204" pitchFamily="34" charset="0"/>
                <a:ea typeface="Times New Roman" panose="02020603050405020304" pitchFamily="18" charset="0"/>
              </a:rPr>
              <a:t>and</a:t>
            </a:r>
            <a:r>
              <a:rPr lang="en-GB" sz="1600" dirty="0">
                <a:effectLst/>
                <a:latin typeface="Calibri" panose="020F0502020204030204" pitchFamily="34" charset="0"/>
                <a:ea typeface="Calibri" panose="020F0502020204030204" pitchFamily="34" charset="0"/>
              </a:rPr>
              <a:t> </a:t>
            </a:r>
            <a:r>
              <a:rPr lang="en-GB" sz="1600" kern="1800" dirty="0">
                <a:effectLst/>
                <a:latin typeface="Calibri" panose="020F0502020204030204" pitchFamily="34" charset="0"/>
                <a:ea typeface="Times New Roman" panose="02020603050405020304" pitchFamily="18" charset="0"/>
              </a:rPr>
              <a:t>by</a:t>
            </a:r>
            <a:r>
              <a:rPr lang="en-GB" sz="1600" dirty="0">
                <a:effectLst/>
                <a:latin typeface="Calibri" panose="020F0502020204030204" pitchFamily="34" charset="0"/>
                <a:ea typeface="Calibri" panose="020F0502020204030204" pitchFamily="34" charset="0"/>
              </a:rPr>
              <a:t> </a:t>
            </a:r>
            <a:r>
              <a:rPr lang="en-GB" sz="1600" u="sng" kern="0" dirty="0">
                <a:solidFill>
                  <a:srgbClr val="0000FF"/>
                </a:solidFill>
                <a:effectLst/>
                <a:latin typeface="Calibri" panose="020F0502020204030204" pitchFamily="34" charset="0"/>
                <a:ea typeface="Calibri" panose="020F0502020204030204" pitchFamily="34" charset="0"/>
                <a:hlinkClick r:id="rId3"/>
              </a:rPr>
              <a:t>Qiu-Hong Hu</a:t>
            </a:r>
            <a:endParaRPr lang="en-GB" sz="1600" dirty="0"/>
          </a:p>
        </p:txBody>
      </p:sp>
      <p:pic>
        <p:nvPicPr>
          <p:cNvPr id="4" name="Picture 3">
            <a:extLst>
              <a:ext uri="{FF2B5EF4-FFF2-40B4-BE49-F238E27FC236}">
                <a16:creationId xmlns:a16="http://schemas.microsoft.com/office/drawing/2014/main" id="{EDDBFB3E-867A-378E-EE98-B534217A44F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94503" y="2074606"/>
            <a:ext cx="9576620" cy="3480620"/>
          </a:xfrm>
          <a:prstGeom prst="rect">
            <a:avLst/>
          </a:prstGeom>
          <a:noFill/>
          <a:ln>
            <a:noFill/>
          </a:ln>
        </p:spPr>
      </p:pic>
      <p:sp>
        <p:nvSpPr>
          <p:cNvPr id="5" name="Slide Number Placeholder 4">
            <a:extLst>
              <a:ext uri="{FF2B5EF4-FFF2-40B4-BE49-F238E27FC236}">
                <a16:creationId xmlns:a16="http://schemas.microsoft.com/office/drawing/2014/main" id="{6F13437F-4D9B-E350-DD18-7BE17AB40105}"/>
              </a:ext>
            </a:extLst>
          </p:cNvPr>
          <p:cNvSpPr>
            <a:spLocks noGrp="1"/>
          </p:cNvSpPr>
          <p:nvPr>
            <p:ph type="sldNum" sz="quarter" idx="12"/>
          </p:nvPr>
        </p:nvSpPr>
        <p:spPr/>
        <p:txBody>
          <a:bodyPr/>
          <a:lstStyle/>
          <a:p>
            <a:fld id="{ED3B57C1-3C4F-493A-8526-40F9C3310F7D}" type="slidenum">
              <a:rPr lang="en-GB" smtClean="0"/>
              <a:t>1</a:t>
            </a:fld>
            <a:endParaRPr lang="en-GB"/>
          </a:p>
        </p:txBody>
      </p:sp>
    </p:spTree>
    <p:extLst>
      <p:ext uri="{BB962C8B-B14F-4D97-AF65-F5344CB8AC3E}">
        <p14:creationId xmlns:p14="http://schemas.microsoft.com/office/powerpoint/2010/main" val="16301128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BF700-27BA-12B3-F7D0-6CBA466DE28A}"/>
              </a:ext>
            </a:extLst>
          </p:cNvPr>
          <p:cNvSpPr>
            <a:spLocks noGrp="1"/>
          </p:cNvSpPr>
          <p:nvPr>
            <p:ph type="title"/>
          </p:nvPr>
        </p:nvSpPr>
        <p:spPr/>
        <p:txBody>
          <a:bodyPr/>
          <a:lstStyle/>
          <a:p>
            <a:r>
              <a:rPr lang="en-GB" b="1" dirty="0">
                <a:effectLst/>
                <a:latin typeface="Calibri" panose="020F0502020204030204" pitchFamily="34" charset="0"/>
                <a:ea typeface="Calibri" panose="020F0502020204030204" pitchFamily="34" charset="0"/>
                <a:cs typeface="Times New Roman" panose="02020603050405020304" pitchFamily="18" charset="0"/>
              </a:rPr>
              <a:t>Can we improve on Maxwell’s depiction?</a:t>
            </a:r>
            <a:br>
              <a:rPr lang="en-GB" sz="1800" dirty="0">
                <a:effectLst/>
                <a:latin typeface="Calibri" panose="020F0502020204030204" pitchFamily="34" charset="0"/>
                <a:ea typeface="Calibri" panose="020F0502020204030204" pitchFamily="34" charset="0"/>
                <a:cs typeface="Times New Roman" panose="02020603050405020304" pitchFamily="18" charset="0"/>
              </a:rPr>
            </a:br>
            <a:endParaRPr lang="en-GB" dirty="0"/>
          </a:p>
        </p:txBody>
      </p:sp>
      <p:sp>
        <p:nvSpPr>
          <p:cNvPr id="3" name="Content Placeholder 2">
            <a:extLst>
              <a:ext uri="{FF2B5EF4-FFF2-40B4-BE49-F238E27FC236}">
                <a16:creationId xmlns:a16="http://schemas.microsoft.com/office/drawing/2014/main" id="{AC60F58B-E285-0CF0-047F-A4BEC4EDF097}"/>
              </a:ext>
            </a:extLst>
          </p:cNvPr>
          <p:cNvSpPr>
            <a:spLocks noGrp="1"/>
          </p:cNvSpPr>
          <p:nvPr>
            <p:ph idx="1"/>
          </p:nvPr>
        </p:nvSpPr>
        <p:spPr>
          <a:xfrm>
            <a:off x="838200" y="1071716"/>
            <a:ext cx="10515600" cy="5105247"/>
          </a:xfrm>
        </p:spPr>
        <p:txBody>
          <a:bodyPr/>
          <a:lstStyle/>
          <a:p>
            <a:pPr marL="0" indent="0" algn="just">
              <a:lnSpc>
                <a:spcPct val="115000"/>
              </a:lnSpc>
              <a:spcAft>
                <a:spcPts val="1000"/>
              </a:spcAft>
              <a:buNone/>
            </a:pPr>
            <a:r>
              <a:rPr lang="en-GB" sz="1800" dirty="0">
                <a:effectLst/>
                <a:latin typeface="Calibri" panose="020F0502020204030204" pitchFamily="34" charset="0"/>
                <a:ea typeface="Calibri" panose="020F0502020204030204" pitchFamily="34" charset="0"/>
                <a:cs typeface="Times New Roman" panose="02020603050405020304" pitchFamily="18" charset="0"/>
              </a:rPr>
              <a:t>I expect you have all seen the typical depictions of the radial electric field lines and the concentric magnetic field lines, such as those on 1) Andrew Duffy’s </a:t>
            </a:r>
            <a:r>
              <a:rPr lang="en-GB" sz="1800" u="sng" dirty="0" err="1">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2"/>
              </a:rPr>
              <a:t>PY106</a:t>
            </a:r>
            <a:r>
              <a:rPr lang="en-GB"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2"/>
              </a:rPr>
              <a:t> course</a:t>
            </a:r>
            <a:r>
              <a:rPr lang="en-GB" sz="1800" dirty="0">
                <a:effectLst/>
                <a:latin typeface="Calibri" panose="020F0502020204030204" pitchFamily="34" charset="0"/>
                <a:ea typeface="Calibri" panose="020F0502020204030204" pitchFamily="34" charset="0"/>
                <a:cs typeface="Times New Roman" panose="02020603050405020304" pitchFamily="18" charset="0"/>
              </a:rPr>
              <a:t> and 2) Geek on </a:t>
            </a:r>
            <a:r>
              <a:rPr lang="en-GB"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Wikipedia</a:t>
            </a:r>
            <a:r>
              <a:rPr lang="en-GB" sz="1800" dirty="0">
                <a:effectLst/>
                <a:latin typeface="Calibri" panose="020F0502020204030204" pitchFamily="34" charset="0"/>
                <a:ea typeface="Calibri" panose="020F0502020204030204" pitchFamily="34" charset="0"/>
                <a:cs typeface="Times New Roman" panose="02020603050405020304" pitchFamily="18" charset="0"/>
              </a:rPr>
              <a:t>. We can combine them like Maxwell did, but better: </a:t>
            </a:r>
          </a:p>
          <a:p>
            <a:pPr marL="0" indent="0" algn="just">
              <a:lnSpc>
                <a:spcPct val="115000"/>
              </a:lnSpc>
              <a:spcAft>
                <a:spcPts val="1000"/>
              </a:spcAft>
              <a:buNone/>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15000"/>
              </a:lnSpc>
              <a:spcAft>
                <a:spcPts val="1000"/>
              </a:spcAft>
              <a:buNone/>
            </a:pPr>
            <a:endParaRPr lang="en-GB" sz="1800" dirty="0">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15000"/>
              </a:lnSpc>
              <a:spcAft>
                <a:spcPts val="1000"/>
              </a:spcAft>
              <a:buNone/>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15000"/>
              </a:lnSpc>
              <a:spcAft>
                <a:spcPts val="1000"/>
              </a:spcAft>
              <a:buNone/>
            </a:pPr>
            <a:endParaRPr lang="en-GB" sz="1800" dirty="0">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15000"/>
              </a:lnSpc>
              <a:spcAft>
                <a:spcPts val="1000"/>
              </a:spcAft>
              <a:buNone/>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pPr marL="0" indent="0" algn="just">
              <a:lnSpc>
                <a:spcPct val="115000"/>
              </a:lnSpc>
              <a:spcAft>
                <a:spcPts val="1000"/>
              </a:spcAft>
              <a:buNone/>
            </a:pPr>
            <a:r>
              <a:rPr lang="en-GB" sz="1800" dirty="0">
                <a:effectLst/>
                <a:latin typeface="Calibri" panose="020F0502020204030204" pitchFamily="34" charset="0"/>
                <a:ea typeface="Calibri" panose="020F0502020204030204" pitchFamily="34" charset="0"/>
                <a:cs typeface="Times New Roman" panose="02020603050405020304" pitchFamily="18" charset="0"/>
              </a:rPr>
              <a:t>The depiction of the electromagnetic field on the right resembles the typical depiction of a </a:t>
            </a:r>
            <a:r>
              <a:rPr lang="en-GB"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4"/>
              </a:rPr>
              <a:t>vector field</a:t>
            </a:r>
            <a:r>
              <a:rPr lang="en-GB" sz="1800" dirty="0">
                <a:effectLst/>
                <a:latin typeface="Calibri" panose="020F0502020204030204" pitchFamily="34" charset="0"/>
                <a:ea typeface="Calibri" panose="020F0502020204030204" pitchFamily="34" charset="0"/>
                <a:cs typeface="Times New Roman" panose="02020603050405020304" pitchFamily="18" charset="0"/>
              </a:rPr>
              <a:t>. Note thought that this is only a two-dimensional depiction. A depiction in three dimensions is more difficult. </a:t>
            </a:r>
          </a:p>
          <a:p>
            <a:endParaRPr lang="en-GB" dirty="0"/>
          </a:p>
        </p:txBody>
      </p:sp>
      <p:pic>
        <p:nvPicPr>
          <p:cNvPr id="4" name="Picture 3">
            <a:extLst>
              <a:ext uri="{FF2B5EF4-FFF2-40B4-BE49-F238E27FC236}">
                <a16:creationId xmlns:a16="http://schemas.microsoft.com/office/drawing/2014/main" id="{86945A35-F125-1876-AEC2-8FD2B75FF646}"/>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514168" y="2153265"/>
            <a:ext cx="9134167" cy="2841522"/>
          </a:xfrm>
          <a:prstGeom prst="rect">
            <a:avLst/>
          </a:prstGeom>
          <a:noFill/>
          <a:ln>
            <a:noFill/>
          </a:ln>
        </p:spPr>
      </p:pic>
      <p:sp>
        <p:nvSpPr>
          <p:cNvPr id="5" name="Slide Number Placeholder 4">
            <a:extLst>
              <a:ext uri="{FF2B5EF4-FFF2-40B4-BE49-F238E27FC236}">
                <a16:creationId xmlns:a16="http://schemas.microsoft.com/office/drawing/2014/main" id="{284B0CF7-4220-3923-9238-4193FA8A84FC}"/>
              </a:ext>
            </a:extLst>
          </p:cNvPr>
          <p:cNvSpPr>
            <a:spLocks noGrp="1"/>
          </p:cNvSpPr>
          <p:nvPr>
            <p:ph type="sldNum" sz="quarter" idx="12"/>
          </p:nvPr>
        </p:nvSpPr>
        <p:spPr/>
        <p:txBody>
          <a:bodyPr/>
          <a:lstStyle/>
          <a:p>
            <a:fld id="{ED3B57C1-3C4F-493A-8526-40F9C3310F7D}" type="slidenum">
              <a:rPr lang="en-GB" smtClean="0"/>
              <a:t>10</a:t>
            </a:fld>
            <a:endParaRPr lang="en-GB"/>
          </a:p>
        </p:txBody>
      </p:sp>
    </p:spTree>
    <p:extLst>
      <p:ext uri="{BB962C8B-B14F-4D97-AF65-F5344CB8AC3E}">
        <p14:creationId xmlns:p14="http://schemas.microsoft.com/office/powerpoint/2010/main" val="23433789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6C8B0-54FB-8DFC-4F24-FC89F6D6CAC7}"/>
              </a:ext>
            </a:extLst>
          </p:cNvPr>
          <p:cNvSpPr>
            <a:spLocks noGrp="1"/>
          </p:cNvSpPr>
          <p:nvPr>
            <p:ph type="title"/>
          </p:nvPr>
        </p:nvSpPr>
        <p:spPr>
          <a:xfrm>
            <a:off x="353961" y="365125"/>
            <a:ext cx="10999839" cy="1325563"/>
          </a:xfrm>
        </p:spPr>
        <p:txBody>
          <a:bodyPr/>
          <a:lstStyle/>
          <a:p>
            <a:r>
              <a:rPr lang="en-GB" b="1" dirty="0">
                <a:effectLst/>
                <a:latin typeface="Calibri" panose="020F0502020204030204" pitchFamily="34" charset="0"/>
                <a:ea typeface="Calibri" panose="020F0502020204030204" pitchFamily="34" charset="0"/>
                <a:cs typeface="Times New Roman" panose="02020603050405020304" pitchFamily="18" charset="0"/>
              </a:rPr>
              <a:t>Here’s another depiction</a:t>
            </a:r>
            <a:br>
              <a:rPr lang="en-GB" sz="1800" dirty="0">
                <a:effectLst/>
                <a:latin typeface="Calibri" panose="020F0502020204030204" pitchFamily="34" charset="0"/>
                <a:ea typeface="Calibri" panose="020F0502020204030204" pitchFamily="34" charset="0"/>
                <a:cs typeface="Times New Roman" panose="02020603050405020304" pitchFamily="18" charset="0"/>
              </a:rPr>
            </a:br>
            <a:endParaRPr lang="en-GB" dirty="0"/>
          </a:p>
        </p:txBody>
      </p:sp>
      <p:sp>
        <p:nvSpPr>
          <p:cNvPr id="3" name="Content Placeholder 2">
            <a:extLst>
              <a:ext uri="{FF2B5EF4-FFF2-40B4-BE49-F238E27FC236}">
                <a16:creationId xmlns:a16="http://schemas.microsoft.com/office/drawing/2014/main" id="{82840327-A7E2-E165-196F-E4A7F6C86CFF}"/>
              </a:ext>
            </a:extLst>
          </p:cNvPr>
          <p:cNvSpPr>
            <a:spLocks noGrp="1"/>
          </p:cNvSpPr>
          <p:nvPr>
            <p:ph idx="1"/>
          </p:nvPr>
        </p:nvSpPr>
        <p:spPr>
          <a:xfrm>
            <a:off x="368709" y="1091841"/>
            <a:ext cx="11454581" cy="5447071"/>
          </a:xfrm>
        </p:spPr>
        <p:txBody>
          <a:bodyPr>
            <a:normAutofit fontScale="92500" lnSpcReduction="20000"/>
          </a:bodyPr>
          <a:lstStyle/>
          <a:p>
            <a:pPr marL="0" indent="0" algn="just">
              <a:lnSpc>
                <a:spcPct val="115000"/>
              </a:lnSpc>
              <a:spcAft>
                <a:spcPts val="1000"/>
              </a:spcAft>
              <a:buNone/>
            </a:pPr>
            <a:r>
              <a:rPr lang="en-GB" sz="2000" dirty="0">
                <a:effectLst/>
                <a:latin typeface="Calibri" panose="020F0502020204030204" pitchFamily="34" charset="0"/>
                <a:ea typeface="Calibri" panose="020F0502020204030204" pitchFamily="34" charset="0"/>
                <a:cs typeface="Times New Roman" panose="02020603050405020304" pitchFamily="18" charset="0"/>
              </a:rPr>
              <a:t>Here’s another two-dimensional depiction which uses the picture of the electromagnetic wave on slide 6. </a:t>
            </a:r>
          </a:p>
          <a:p>
            <a:pPr marL="0" indent="0" algn="just">
              <a:lnSpc>
                <a:spcPct val="115000"/>
              </a:lnSpc>
              <a:spcAft>
                <a:spcPts val="1000"/>
              </a:spcAft>
              <a:buNone/>
            </a:pP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15000"/>
              </a:lnSpc>
              <a:spcAft>
                <a:spcPts val="1000"/>
              </a:spcAft>
              <a:buNone/>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15000"/>
              </a:lnSpc>
              <a:spcAft>
                <a:spcPts val="1000"/>
              </a:spcAft>
              <a:buNone/>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15000"/>
              </a:lnSpc>
              <a:spcAft>
                <a:spcPts val="1000"/>
              </a:spcAft>
              <a:buNone/>
            </a:pPr>
            <a:endParaRPr lang="en-GB" sz="1800" dirty="0">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15000"/>
              </a:lnSpc>
              <a:spcAft>
                <a:spcPts val="1000"/>
              </a:spcAft>
              <a:buNone/>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15000"/>
              </a:lnSpc>
              <a:spcAft>
                <a:spcPts val="1000"/>
              </a:spcAft>
              <a:buNone/>
            </a:pPr>
            <a:r>
              <a:rPr lang="en-GB" sz="2000" dirty="0">
                <a:effectLst/>
                <a:latin typeface="Calibri" panose="020F0502020204030204" pitchFamily="34" charset="0"/>
                <a:ea typeface="Calibri" panose="020F0502020204030204" pitchFamily="34" charset="0"/>
                <a:cs typeface="Times New Roman" panose="02020603050405020304" pitchFamily="18" charset="0"/>
              </a:rPr>
              <a:t>The thing on the left is a </a:t>
            </a:r>
            <a:r>
              <a:rPr lang="en-GB" sz="2000" dirty="0" err="1">
                <a:effectLst/>
                <a:latin typeface="Calibri" panose="020F0502020204030204" pitchFamily="34" charset="0"/>
                <a:ea typeface="Calibri" panose="020F0502020204030204" pitchFamily="34" charset="0"/>
                <a:cs typeface="Times New Roman" panose="02020603050405020304" pitchFamily="18" charset="0"/>
              </a:rPr>
              <a:t>511keV</a:t>
            </a:r>
            <a:r>
              <a:rPr lang="en-GB" sz="2000" dirty="0">
                <a:effectLst/>
                <a:latin typeface="Calibri" panose="020F0502020204030204" pitchFamily="34" charset="0"/>
                <a:ea typeface="Calibri" panose="020F0502020204030204" pitchFamily="34" charset="0"/>
                <a:cs typeface="Times New Roman" panose="02020603050405020304" pitchFamily="18" charset="0"/>
              </a:rPr>
              <a:t> photon, the thing on the right is an electron. Think of the electron as an optical vortex, the electromagnetic equivalent of a hurricane. But note that the eye of the storm is not the storm. The electron is not some billiard-ball thing that </a:t>
            </a:r>
            <a:r>
              <a:rPr lang="en-GB" sz="2000" i="1" dirty="0">
                <a:effectLst/>
                <a:latin typeface="Calibri" panose="020F0502020204030204" pitchFamily="34" charset="0"/>
                <a:ea typeface="Calibri" panose="020F0502020204030204" pitchFamily="34" charset="0"/>
                <a:cs typeface="Times New Roman" panose="02020603050405020304" pitchFamily="18" charset="0"/>
              </a:rPr>
              <a:t>has</a:t>
            </a:r>
            <a:r>
              <a:rPr lang="en-GB" sz="2000" dirty="0">
                <a:effectLst/>
                <a:latin typeface="Calibri" panose="020F0502020204030204" pitchFamily="34" charset="0"/>
                <a:ea typeface="Calibri" panose="020F0502020204030204" pitchFamily="34" charset="0"/>
                <a:cs typeface="Times New Roman" panose="02020603050405020304" pitchFamily="18" charset="0"/>
              </a:rPr>
              <a:t> a field, the electron’s field </a:t>
            </a:r>
            <a:r>
              <a:rPr lang="en-GB" sz="2000" i="1" dirty="0">
                <a:effectLst/>
                <a:latin typeface="Calibri" panose="020F0502020204030204" pitchFamily="34" charset="0"/>
                <a:ea typeface="Calibri" panose="020F0502020204030204" pitchFamily="34" charset="0"/>
                <a:cs typeface="Times New Roman" panose="02020603050405020304" pitchFamily="18" charset="0"/>
              </a:rPr>
              <a:t>is what it is</a:t>
            </a:r>
            <a:r>
              <a:rPr lang="en-GB" sz="2000" dirty="0">
                <a:effectLst/>
                <a:latin typeface="Calibri" panose="020F0502020204030204" pitchFamily="34" charset="0"/>
                <a:ea typeface="Calibri" panose="020F0502020204030204" pitchFamily="34" charset="0"/>
                <a:cs typeface="Times New Roman" panose="02020603050405020304" pitchFamily="18" charset="0"/>
              </a:rPr>
              <a:t>.</a:t>
            </a:r>
          </a:p>
          <a:p>
            <a:pPr marL="0" indent="0" algn="just">
              <a:lnSpc>
                <a:spcPct val="115000"/>
              </a:lnSpc>
              <a:spcAft>
                <a:spcPts val="1000"/>
              </a:spcAft>
              <a:buNone/>
            </a:pPr>
            <a:r>
              <a:rPr lang="en-GB" sz="2000" dirty="0">
                <a:effectLst/>
                <a:latin typeface="Calibri" panose="020F0502020204030204" pitchFamily="34" charset="0"/>
                <a:ea typeface="Calibri" panose="020F0502020204030204" pitchFamily="34" charset="0"/>
                <a:cs typeface="Times New Roman" panose="02020603050405020304" pitchFamily="18" charset="0"/>
              </a:rPr>
              <a:t>Maxwell would have called it a </a:t>
            </a:r>
            <a:r>
              <a:rPr lang="en-GB" sz="20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2" tooltip="A worble embracing itself"/>
              </a:rPr>
              <a:t>A </a:t>
            </a:r>
            <a:r>
              <a:rPr lang="en-GB" sz="2000" u="sng" dirty="0" err="1">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2" tooltip="A worble embracing itself"/>
              </a:rPr>
              <a:t>worble</a:t>
            </a:r>
            <a:r>
              <a:rPr lang="en-GB" sz="20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2" tooltip="A worble embracing itself"/>
              </a:rPr>
              <a:t> embracing itself</a:t>
            </a:r>
            <a:r>
              <a:rPr lang="en-GB" sz="2000" dirty="0">
                <a:effectLst/>
                <a:latin typeface="Calibri" panose="020F0502020204030204" pitchFamily="34" charset="0"/>
                <a:ea typeface="Calibri" panose="020F0502020204030204" pitchFamily="34" charset="0"/>
                <a:cs typeface="Times New Roman" panose="02020603050405020304" pitchFamily="18" charset="0"/>
              </a:rPr>
              <a:t>. Peter Guthrie Tait would have called</a:t>
            </a:r>
            <a:r>
              <a:rPr lang="en-GB" sz="2100" dirty="0">
                <a:effectLst/>
                <a:latin typeface="Calibri" panose="020F0502020204030204" pitchFamily="34" charset="0"/>
                <a:ea typeface="Calibri" panose="020F0502020204030204" pitchFamily="34" charset="0"/>
                <a:cs typeface="Times New Roman" panose="02020603050405020304" pitchFamily="18" charset="0"/>
              </a:rPr>
              <a:t> it a </a:t>
            </a:r>
            <a:r>
              <a:rPr lang="en-GB" sz="21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trivial knot</a:t>
            </a:r>
            <a:r>
              <a:rPr lang="en-GB" sz="2100" dirty="0">
                <a:effectLst/>
                <a:latin typeface="Calibri" panose="020F0502020204030204" pitchFamily="34" charset="0"/>
                <a:ea typeface="Calibri" panose="020F0502020204030204" pitchFamily="34" charset="0"/>
                <a:cs typeface="Times New Roman" panose="02020603050405020304" pitchFamily="18" charset="0"/>
              </a:rPr>
              <a:t>. </a:t>
            </a:r>
            <a:r>
              <a:rPr lang="en-GB" sz="2000" dirty="0">
                <a:effectLst/>
                <a:latin typeface="Calibri" panose="020F0502020204030204" pitchFamily="34" charset="0"/>
                <a:ea typeface="Calibri" panose="020F0502020204030204" pitchFamily="34" charset="0"/>
                <a:cs typeface="Times New Roman" panose="02020603050405020304" pitchFamily="18" charset="0"/>
              </a:rPr>
              <a:t>Maxwell talked of molecular vortices, Tait and Thomson talked of the </a:t>
            </a:r>
            <a:r>
              <a:rPr lang="en-GB" sz="2000" u="sng" dirty="0" err="1">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4"/>
              </a:rPr>
              <a:t>vortex_atom</a:t>
            </a:r>
            <a:r>
              <a:rPr lang="en-GB" sz="2000" dirty="0">
                <a:effectLst/>
                <a:latin typeface="Calibri" panose="020F0502020204030204" pitchFamily="34" charset="0"/>
                <a:ea typeface="Calibri" panose="020F0502020204030204" pitchFamily="34" charset="0"/>
                <a:cs typeface="Times New Roman" panose="02020603050405020304" pitchFamily="18" charset="0"/>
              </a:rPr>
              <a:t>, and they were all ahead of their time. </a:t>
            </a:r>
          </a:p>
          <a:p>
            <a:pPr marL="0" indent="0">
              <a:buNone/>
            </a:pPr>
            <a:endParaRPr lang="en-GB" dirty="0"/>
          </a:p>
        </p:txBody>
      </p:sp>
      <p:pic>
        <p:nvPicPr>
          <p:cNvPr id="4" name="Picture 3">
            <a:extLst>
              <a:ext uri="{FF2B5EF4-FFF2-40B4-BE49-F238E27FC236}">
                <a16:creationId xmlns:a16="http://schemas.microsoft.com/office/drawing/2014/main" id="{BE2E3810-3DE9-AACA-DA93-9FFADFB51DC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3961" y="1563329"/>
            <a:ext cx="11454581" cy="2534019"/>
          </a:xfrm>
          <a:prstGeom prst="rect">
            <a:avLst/>
          </a:prstGeom>
        </p:spPr>
      </p:pic>
      <p:sp>
        <p:nvSpPr>
          <p:cNvPr id="5" name="Slide Number Placeholder 4">
            <a:extLst>
              <a:ext uri="{FF2B5EF4-FFF2-40B4-BE49-F238E27FC236}">
                <a16:creationId xmlns:a16="http://schemas.microsoft.com/office/drawing/2014/main" id="{DDFF5D23-9730-C7BD-466D-DDEDAB788330}"/>
              </a:ext>
            </a:extLst>
          </p:cNvPr>
          <p:cNvSpPr>
            <a:spLocks noGrp="1"/>
          </p:cNvSpPr>
          <p:nvPr>
            <p:ph type="sldNum" sz="quarter" idx="12"/>
          </p:nvPr>
        </p:nvSpPr>
        <p:spPr/>
        <p:txBody>
          <a:bodyPr/>
          <a:lstStyle/>
          <a:p>
            <a:fld id="{ED3B57C1-3C4F-493A-8526-40F9C3310F7D}" type="slidenum">
              <a:rPr lang="en-GB" smtClean="0"/>
              <a:t>11</a:t>
            </a:fld>
            <a:endParaRPr lang="en-GB"/>
          </a:p>
        </p:txBody>
      </p:sp>
    </p:spTree>
    <p:extLst>
      <p:ext uri="{BB962C8B-B14F-4D97-AF65-F5344CB8AC3E}">
        <p14:creationId xmlns:p14="http://schemas.microsoft.com/office/powerpoint/2010/main" val="21785081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3D65E-C68B-1EA3-9407-478EE78B575B}"/>
              </a:ext>
            </a:extLst>
          </p:cNvPr>
          <p:cNvSpPr>
            <a:spLocks noGrp="1"/>
          </p:cNvSpPr>
          <p:nvPr>
            <p:ph type="title"/>
          </p:nvPr>
        </p:nvSpPr>
        <p:spPr>
          <a:xfrm>
            <a:off x="422787" y="365125"/>
            <a:ext cx="10931013" cy="1325563"/>
          </a:xfrm>
        </p:spPr>
        <p:txBody>
          <a:bodyPr>
            <a:normAutofit fontScale="90000"/>
          </a:bodyPr>
          <a:lstStyle/>
          <a:p>
            <a:r>
              <a:rPr lang="en-GB" b="1" dirty="0">
                <a:effectLst/>
                <a:latin typeface="Calibri" panose="020F0502020204030204" pitchFamily="34" charset="0"/>
                <a:ea typeface="Calibri" panose="020F0502020204030204" pitchFamily="34" charset="0"/>
                <a:cs typeface="Times New Roman" panose="02020603050405020304" pitchFamily="18" charset="0"/>
              </a:rPr>
              <a:t>Here’s a further depiction, do try this at home:</a:t>
            </a:r>
            <a:br>
              <a:rPr lang="en-GB" sz="1800" dirty="0">
                <a:effectLst/>
                <a:latin typeface="Calibri" panose="020F0502020204030204" pitchFamily="34" charset="0"/>
                <a:ea typeface="Calibri" panose="020F0502020204030204" pitchFamily="34" charset="0"/>
                <a:cs typeface="Times New Roman" panose="02020603050405020304" pitchFamily="18" charset="0"/>
              </a:rPr>
            </a:br>
            <a:endParaRPr lang="en-GB" dirty="0"/>
          </a:p>
        </p:txBody>
      </p:sp>
      <p:sp>
        <p:nvSpPr>
          <p:cNvPr id="3" name="Content Placeholder 2">
            <a:extLst>
              <a:ext uri="{FF2B5EF4-FFF2-40B4-BE49-F238E27FC236}">
                <a16:creationId xmlns:a16="http://schemas.microsoft.com/office/drawing/2014/main" id="{0D5BDD6F-3F21-F14A-D029-9EEF0E9FC670}"/>
              </a:ext>
            </a:extLst>
          </p:cNvPr>
          <p:cNvSpPr>
            <a:spLocks noGrp="1"/>
          </p:cNvSpPr>
          <p:nvPr>
            <p:ph idx="1"/>
          </p:nvPr>
        </p:nvSpPr>
        <p:spPr>
          <a:xfrm>
            <a:off x="422787" y="1111045"/>
            <a:ext cx="11513574" cy="5574890"/>
          </a:xfrm>
        </p:spPr>
        <p:txBody>
          <a:bodyPr>
            <a:normAutofit fontScale="92500" lnSpcReduction="10000"/>
          </a:bodyPr>
          <a:lstStyle/>
          <a:p>
            <a:pPr marL="0" indent="0" algn="just">
              <a:lnSpc>
                <a:spcPct val="115000"/>
              </a:lnSpc>
              <a:spcAft>
                <a:spcPts val="1000"/>
              </a:spcAft>
              <a:buNone/>
            </a:pPr>
            <a:r>
              <a:rPr lang="en-GB" sz="1900" dirty="0">
                <a:effectLst/>
                <a:latin typeface="Calibri" panose="020F0502020204030204" pitchFamily="34" charset="0"/>
                <a:ea typeface="Calibri" panose="020F0502020204030204" pitchFamily="34" charset="0"/>
                <a:cs typeface="Times New Roman" panose="02020603050405020304" pitchFamily="18" charset="0"/>
              </a:rPr>
              <a:t>Cut a long thin flat-bottomed sinusoidal strip out of say Christmas wrapping paper, with different colours on each side. Bring the two ends of your flat-bottomed sinusoidal paper strip together. Twist one end by 180°, and then slide the two ends past one another, and keep doing this until the strip is wrapped around twice in a 720° double loop. Then apply Sellotape: </a:t>
            </a:r>
          </a:p>
          <a:p>
            <a:pPr marL="0" indent="0" algn="ctr">
              <a:lnSpc>
                <a:spcPct val="115000"/>
              </a:lnSpc>
              <a:spcAft>
                <a:spcPts val="1000"/>
              </a:spcAft>
              <a:buNone/>
            </a:pPr>
            <a:endParaRPr lang="en-GB" sz="1400" i="1"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ctr">
              <a:lnSpc>
                <a:spcPct val="115000"/>
              </a:lnSpc>
              <a:spcAft>
                <a:spcPts val="1000"/>
              </a:spcAft>
              <a:buNone/>
            </a:pPr>
            <a:endParaRPr lang="en-GB" sz="1400" i="1" dirty="0">
              <a:latin typeface="Calibri" panose="020F0502020204030204" pitchFamily="34" charset="0"/>
              <a:ea typeface="Calibri" panose="020F0502020204030204" pitchFamily="34" charset="0"/>
              <a:cs typeface="Times New Roman" panose="02020603050405020304" pitchFamily="18" charset="0"/>
            </a:endParaRPr>
          </a:p>
          <a:p>
            <a:pPr marL="0" indent="0" algn="ctr">
              <a:lnSpc>
                <a:spcPct val="115000"/>
              </a:lnSpc>
              <a:spcAft>
                <a:spcPts val="1000"/>
              </a:spcAft>
              <a:buNone/>
            </a:pPr>
            <a:r>
              <a:rPr lang="en-GB" sz="1400" i="1" dirty="0">
                <a:effectLst/>
                <a:latin typeface="Calibri" panose="020F0502020204030204" pitchFamily="34" charset="0"/>
                <a:ea typeface="Calibri" panose="020F0502020204030204" pitchFamily="34" charset="0"/>
                <a:cs typeface="Times New Roman" panose="02020603050405020304" pitchFamily="18" charset="0"/>
              </a:rPr>
              <a:t>Strip and Mobius images by me, </a:t>
            </a:r>
            <a:r>
              <a:rPr lang="en-GB" sz="1400" i="1" dirty="0" err="1">
                <a:effectLst/>
                <a:latin typeface="Calibri" panose="020F0502020204030204" pitchFamily="34" charset="0"/>
                <a:ea typeface="Calibri" panose="020F0502020204030204" pitchFamily="34" charset="0"/>
                <a:cs typeface="Times New Roman" panose="02020603050405020304" pitchFamily="18" charset="0"/>
              </a:rPr>
              <a:t>GNUFDL</a:t>
            </a:r>
            <a:r>
              <a:rPr lang="en-GB" sz="1400" i="1" dirty="0">
                <a:effectLst/>
                <a:latin typeface="Calibri" panose="020F0502020204030204" pitchFamily="34" charset="0"/>
                <a:ea typeface="Calibri" panose="020F0502020204030204" pitchFamily="34" charset="0"/>
                <a:cs typeface="Times New Roman" panose="02020603050405020304" pitchFamily="18" charset="0"/>
              </a:rPr>
              <a:t> </a:t>
            </a:r>
            <a:r>
              <a:rPr lang="en-GB" sz="1400" i="1"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2"/>
              </a:rPr>
              <a:t>spinor</a:t>
            </a:r>
            <a:r>
              <a:rPr lang="en-GB" sz="1400" i="1" dirty="0">
                <a:effectLst/>
                <a:latin typeface="Calibri" panose="020F0502020204030204" pitchFamily="34" charset="0"/>
                <a:ea typeface="Calibri" panose="020F0502020204030204" pitchFamily="34" charset="0"/>
                <a:cs typeface="Times New Roman" panose="02020603050405020304" pitchFamily="18" charset="0"/>
              </a:rPr>
              <a:t> image by </a:t>
            </a:r>
            <a:r>
              <a:rPr lang="en-GB" sz="1400" i="1" dirty="0" err="1">
                <a:effectLst/>
                <a:latin typeface="Calibri" panose="020F0502020204030204" pitchFamily="34" charset="0"/>
                <a:ea typeface="Calibri" panose="020F0502020204030204" pitchFamily="34" charset="0"/>
                <a:cs typeface="Times New Roman" panose="02020603050405020304" pitchFamily="18" charset="0"/>
              </a:rPr>
              <a:t>Slawkb</a:t>
            </a:r>
            <a:r>
              <a:rPr lang="en-GB" sz="1400" i="1" dirty="0">
                <a:effectLst/>
                <a:latin typeface="Calibri" panose="020F0502020204030204" pitchFamily="34" charset="0"/>
                <a:ea typeface="Calibri" panose="020F0502020204030204" pitchFamily="34" charset="0"/>
                <a:cs typeface="Times New Roman" panose="02020603050405020304" pitchFamily="18" charset="0"/>
              </a:rPr>
              <a:t>, see </a:t>
            </a:r>
            <a:r>
              <a:rPr lang="en-GB" sz="1400" i="1"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Wikipedia</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15000"/>
              </a:lnSpc>
              <a:spcAft>
                <a:spcPts val="1000"/>
              </a:spcAft>
              <a:buNone/>
            </a:pPr>
            <a:r>
              <a:rPr lang="en-GB" sz="1900" dirty="0">
                <a:effectLst/>
                <a:latin typeface="Calibri" panose="020F0502020204030204" pitchFamily="34" charset="0"/>
                <a:ea typeface="Calibri" panose="020F0502020204030204" pitchFamily="34" charset="0"/>
                <a:cs typeface="Times New Roman" panose="02020603050405020304" pitchFamily="18" charset="0"/>
              </a:rPr>
              <a:t>You end up with something resembling a Möbius strip. It looks like one loop, but it’s really two. It also resembles the typical depiction of a </a:t>
            </a:r>
            <a:r>
              <a:rPr lang="en-GB" sz="19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2"/>
              </a:rPr>
              <a:t>spinor</a:t>
            </a:r>
            <a:r>
              <a:rPr lang="en-GB" sz="1900" i="1" dirty="0">
                <a:effectLst/>
                <a:latin typeface="Calibri" panose="020F0502020204030204" pitchFamily="34" charset="0"/>
                <a:ea typeface="Calibri" panose="020F0502020204030204" pitchFamily="34" charset="0"/>
                <a:cs typeface="Times New Roman" panose="02020603050405020304" pitchFamily="18" charset="0"/>
              </a:rPr>
              <a:t>, </a:t>
            </a:r>
            <a:r>
              <a:rPr lang="en-GB" sz="1900" dirty="0">
                <a:effectLst/>
                <a:latin typeface="Calibri" panose="020F0502020204030204" pitchFamily="34" charset="0"/>
                <a:ea typeface="Calibri" panose="020F0502020204030204" pitchFamily="34" charset="0"/>
                <a:cs typeface="Times New Roman" panose="02020603050405020304" pitchFamily="18" charset="0"/>
              </a:rPr>
              <a:t>which is said to be </a:t>
            </a:r>
            <a:r>
              <a:rPr lang="en-GB" sz="1900" i="1" dirty="0">
                <a:effectLst/>
                <a:latin typeface="Calibri" panose="020F0502020204030204" pitchFamily="34" charset="0"/>
                <a:ea typeface="Calibri" panose="020F0502020204030204" pitchFamily="34" charset="0"/>
                <a:cs typeface="Times New Roman" panose="02020603050405020304" pitchFamily="18" charset="0"/>
              </a:rPr>
              <a:t>“essential to describe the intrinsic angular momentum, or ‘spin’, of the electron”</a:t>
            </a:r>
            <a:r>
              <a:rPr lang="en-GB" sz="1900" dirty="0">
                <a:effectLst/>
                <a:latin typeface="Calibri" panose="020F0502020204030204" pitchFamily="34" charset="0"/>
                <a:ea typeface="Calibri" panose="020F0502020204030204" pitchFamily="34" charset="0"/>
                <a:cs typeface="Times New Roman" panose="02020603050405020304" pitchFamily="18" charset="0"/>
              </a:rPr>
              <a:t>. </a:t>
            </a:r>
          </a:p>
          <a:p>
            <a:pPr marL="0" indent="0" algn="just">
              <a:lnSpc>
                <a:spcPct val="115000"/>
              </a:lnSpc>
              <a:spcAft>
                <a:spcPts val="1000"/>
              </a:spcAft>
              <a:buNone/>
            </a:pPr>
            <a:r>
              <a:rPr lang="en-GB" sz="1900" dirty="0">
                <a:effectLst/>
                <a:latin typeface="Calibri" panose="020F0502020204030204" pitchFamily="34" charset="0"/>
                <a:ea typeface="Calibri" panose="020F0502020204030204" pitchFamily="34" charset="0"/>
                <a:cs typeface="Times New Roman" panose="02020603050405020304" pitchFamily="18" charset="0"/>
              </a:rPr>
              <a:t>Take a look at your Möbius strip. The minima and maxima of the original flat-bottomed sinusoidal strip combine along with all points between to give you something that’s the same width all round. In similar vein the electromagnetic field variation is no longer displaying any sinusoidal field variation. This is why the electron has an all-round electromagnetic field, to which we apply the label </a:t>
            </a:r>
            <a:r>
              <a:rPr lang="en-GB" sz="19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4"/>
              </a:rPr>
              <a:t>charge</a:t>
            </a:r>
            <a:r>
              <a:rPr lang="en-GB" sz="1900" dirty="0">
                <a:effectLst/>
                <a:latin typeface="Calibri" panose="020F0502020204030204" pitchFamily="34" charset="0"/>
                <a:ea typeface="Calibri" panose="020F0502020204030204" pitchFamily="34" charset="0"/>
                <a:cs typeface="Times New Roman" panose="02020603050405020304" pitchFamily="18" charset="0"/>
              </a:rPr>
              <a:t>. It means charge isn’t fundamental, it’s topological. PS: </a:t>
            </a:r>
            <a:r>
              <a:rPr lang="en-GB" sz="19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5"/>
              </a:rPr>
              <a:t>mass</a:t>
            </a:r>
            <a:r>
              <a:rPr lang="en-GB" sz="1900" dirty="0">
                <a:effectLst/>
                <a:latin typeface="Calibri" panose="020F0502020204030204" pitchFamily="34" charset="0"/>
                <a:ea typeface="Calibri" panose="020F0502020204030204" pitchFamily="34" charset="0"/>
                <a:cs typeface="Times New Roman" panose="02020603050405020304" pitchFamily="18" charset="0"/>
              </a:rPr>
              <a:t> is just resistance to change-in-motion for a wave in a closed path. </a:t>
            </a:r>
          </a:p>
          <a:p>
            <a:pPr marL="0" indent="0">
              <a:buNone/>
            </a:pPr>
            <a:endParaRPr lang="en-GB" dirty="0"/>
          </a:p>
        </p:txBody>
      </p:sp>
      <p:pic>
        <p:nvPicPr>
          <p:cNvPr id="4" name="Picture 3">
            <a:extLst>
              <a:ext uri="{FF2B5EF4-FFF2-40B4-BE49-F238E27FC236}">
                <a16:creationId xmlns:a16="http://schemas.microsoft.com/office/drawing/2014/main" id="{25ACB4CB-B759-7044-29E2-DF119A1B3E0F}"/>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091380" y="2281084"/>
            <a:ext cx="10262419" cy="1217408"/>
          </a:xfrm>
          <a:prstGeom prst="rect">
            <a:avLst/>
          </a:prstGeom>
          <a:noFill/>
          <a:ln>
            <a:noFill/>
          </a:ln>
        </p:spPr>
      </p:pic>
      <p:sp>
        <p:nvSpPr>
          <p:cNvPr id="5" name="Slide Number Placeholder 4">
            <a:extLst>
              <a:ext uri="{FF2B5EF4-FFF2-40B4-BE49-F238E27FC236}">
                <a16:creationId xmlns:a16="http://schemas.microsoft.com/office/drawing/2014/main" id="{4766F289-D285-A3FA-7FA0-2B1A2977C179}"/>
              </a:ext>
            </a:extLst>
          </p:cNvPr>
          <p:cNvSpPr>
            <a:spLocks noGrp="1"/>
          </p:cNvSpPr>
          <p:nvPr>
            <p:ph type="sldNum" sz="quarter" idx="12"/>
          </p:nvPr>
        </p:nvSpPr>
        <p:spPr/>
        <p:txBody>
          <a:bodyPr/>
          <a:lstStyle/>
          <a:p>
            <a:fld id="{ED3B57C1-3C4F-493A-8526-40F9C3310F7D}" type="slidenum">
              <a:rPr lang="en-GB" smtClean="0"/>
              <a:t>12</a:t>
            </a:fld>
            <a:endParaRPr lang="en-GB"/>
          </a:p>
        </p:txBody>
      </p:sp>
    </p:spTree>
    <p:extLst>
      <p:ext uri="{BB962C8B-B14F-4D97-AF65-F5344CB8AC3E}">
        <p14:creationId xmlns:p14="http://schemas.microsoft.com/office/powerpoint/2010/main" val="14311825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7470B-9A68-1C56-7CD3-D09FD3C68097}"/>
              </a:ext>
            </a:extLst>
          </p:cNvPr>
          <p:cNvSpPr>
            <a:spLocks noGrp="1"/>
          </p:cNvSpPr>
          <p:nvPr>
            <p:ph type="title"/>
          </p:nvPr>
        </p:nvSpPr>
        <p:spPr/>
        <p:txBody>
          <a:bodyPr/>
          <a:lstStyle/>
          <a:p>
            <a:r>
              <a:rPr lang="en-GB" b="1" dirty="0">
                <a:effectLst/>
                <a:latin typeface="Calibri" panose="020F0502020204030204" pitchFamily="34" charset="0"/>
                <a:ea typeface="Calibri" panose="020F0502020204030204" pitchFamily="34" charset="0"/>
                <a:cs typeface="Times New Roman" panose="02020603050405020304" pitchFamily="18" charset="0"/>
              </a:rPr>
              <a:t>A note on displacement current</a:t>
            </a:r>
            <a:br>
              <a:rPr lang="en-GB" sz="1800" dirty="0">
                <a:effectLst/>
                <a:latin typeface="Calibri" panose="020F0502020204030204" pitchFamily="34" charset="0"/>
                <a:ea typeface="Calibri" panose="020F0502020204030204" pitchFamily="34" charset="0"/>
                <a:cs typeface="Times New Roman" panose="02020603050405020304" pitchFamily="18" charset="0"/>
              </a:rPr>
            </a:br>
            <a:endParaRPr lang="en-GB" dirty="0"/>
          </a:p>
        </p:txBody>
      </p:sp>
      <p:sp>
        <p:nvSpPr>
          <p:cNvPr id="3" name="Content Placeholder 2">
            <a:extLst>
              <a:ext uri="{FF2B5EF4-FFF2-40B4-BE49-F238E27FC236}">
                <a16:creationId xmlns:a16="http://schemas.microsoft.com/office/drawing/2014/main" id="{12357AB3-F3D3-B357-556F-6E87E80E7E31}"/>
              </a:ext>
            </a:extLst>
          </p:cNvPr>
          <p:cNvSpPr>
            <a:spLocks noGrp="1"/>
          </p:cNvSpPr>
          <p:nvPr>
            <p:ph idx="1"/>
          </p:nvPr>
        </p:nvSpPr>
        <p:spPr>
          <a:xfrm>
            <a:off x="838200" y="1061884"/>
            <a:ext cx="10515600" cy="5115079"/>
          </a:xfrm>
        </p:spPr>
        <p:txBody>
          <a:bodyPr/>
          <a:lstStyle/>
          <a:p>
            <a:pPr marL="0" indent="0" algn="just">
              <a:lnSpc>
                <a:spcPct val="115000"/>
              </a:lnSpc>
              <a:spcAft>
                <a:spcPts val="1000"/>
              </a:spcAft>
              <a:buNone/>
            </a:pPr>
            <a:r>
              <a:rPr lang="en-GB" sz="2000" dirty="0">
                <a:effectLst/>
                <a:latin typeface="Calibri" panose="020F0502020204030204" pitchFamily="34" charset="0"/>
                <a:ea typeface="Calibri" panose="020F0502020204030204" pitchFamily="34" charset="0"/>
                <a:cs typeface="Times New Roman" panose="02020603050405020304" pitchFamily="18" charset="0"/>
              </a:rPr>
              <a:t>You don’t need a point charge going round and round to cause the electron magnetic moment. Take a look at the Wikipedia article on </a:t>
            </a:r>
            <a:r>
              <a:rPr lang="en-GB" sz="2000" u="sng" dirty="0" err="1">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2"/>
              </a:rPr>
              <a:t>displacement_current</a:t>
            </a:r>
            <a:r>
              <a:rPr lang="en-GB" sz="2000" dirty="0">
                <a:effectLst/>
                <a:latin typeface="Calibri" panose="020F0502020204030204" pitchFamily="34" charset="0"/>
                <a:ea typeface="Calibri" panose="020F0502020204030204" pitchFamily="34" charset="0"/>
                <a:cs typeface="Times New Roman" panose="02020603050405020304" pitchFamily="18" charset="0"/>
              </a:rPr>
              <a:t> and note this:</a:t>
            </a:r>
          </a:p>
          <a:p>
            <a:pPr marL="0" indent="0" algn="just">
              <a:lnSpc>
                <a:spcPct val="115000"/>
              </a:lnSpc>
              <a:spcAft>
                <a:spcPts val="1000"/>
              </a:spcAft>
              <a:buNone/>
            </a:pPr>
            <a:r>
              <a:rPr lang="en-GB" sz="2400" i="1" dirty="0">
                <a:effectLst/>
                <a:latin typeface="Calibri" panose="020F0502020204030204" pitchFamily="34" charset="0"/>
                <a:ea typeface="Calibri" panose="020F0502020204030204" pitchFamily="34" charset="0"/>
                <a:cs typeface="Times New Roman" panose="02020603050405020304" pitchFamily="18" charset="0"/>
              </a:rPr>
              <a:t>“Displacement current density has the same units as electric current density, and it is a source of the magnetic field just as actual current is. However it is not an electric current of moving charges, but a time-varying electric field”.</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15000"/>
              </a:lnSpc>
              <a:spcAft>
                <a:spcPts val="1000"/>
              </a:spcAft>
              <a:buNone/>
            </a:pPr>
            <a:r>
              <a:rPr lang="en-GB" sz="2000" dirty="0">
                <a:effectLst/>
                <a:latin typeface="Calibri" panose="020F0502020204030204" pitchFamily="34" charset="0"/>
                <a:ea typeface="Calibri" panose="020F0502020204030204" pitchFamily="34" charset="0"/>
                <a:cs typeface="Times New Roman" panose="02020603050405020304" pitchFamily="18" charset="0"/>
              </a:rPr>
              <a:t>See the 2010 </a:t>
            </a:r>
            <a:r>
              <a:rPr lang="en-GB" sz="2000" dirty="0" err="1">
                <a:effectLst/>
                <a:latin typeface="Calibri" panose="020F0502020204030204" pitchFamily="34" charset="0"/>
                <a:ea typeface="Calibri" panose="020F0502020204030204" pitchFamily="34" charset="0"/>
                <a:cs typeface="Times New Roman" panose="02020603050405020304" pitchFamily="18" charset="0"/>
              </a:rPr>
              <a:t>physicsworld</a:t>
            </a:r>
            <a:r>
              <a:rPr lang="en-GB" sz="2000" dirty="0">
                <a:effectLst/>
                <a:latin typeface="Calibri" panose="020F0502020204030204" pitchFamily="34" charset="0"/>
                <a:ea typeface="Calibri" panose="020F0502020204030204" pitchFamily="34" charset="0"/>
                <a:cs typeface="Times New Roman" panose="02020603050405020304" pitchFamily="18" charset="0"/>
              </a:rPr>
              <a:t> article </a:t>
            </a:r>
            <a:r>
              <a:rPr lang="en-GB" sz="20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taming light at the nanoscale</a:t>
            </a:r>
            <a:r>
              <a:rPr lang="en-GB" sz="2000" dirty="0">
                <a:effectLst/>
                <a:latin typeface="Calibri" panose="020F0502020204030204" pitchFamily="34" charset="0"/>
                <a:ea typeface="Calibri" panose="020F0502020204030204" pitchFamily="34" charset="0"/>
                <a:cs typeface="Times New Roman" panose="02020603050405020304" pitchFamily="18" charset="0"/>
              </a:rPr>
              <a:t>. It’s about displacement current in optical circuits. The point to note is that light itself is a time-varying electric field. </a:t>
            </a:r>
          </a:p>
          <a:p>
            <a:pPr marL="0" indent="0" algn="just">
              <a:lnSpc>
                <a:spcPct val="115000"/>
              </a:lnSpc>
              <a:spcAft>
                <a:spcPts val="1000"/>
              </a:spcAft>
              <a:buNone/>
            </a:pPr>
            <a:r>
              <a:rPr lang="en-GB" sz="2000" dirty="0">
                <a:effectLst/>
                <a:latin typeface="Calibri" panose="020F0502020204030204" pitchFamily="34" charset="0"/>
                <a:ea typeface="Calibri" panose="020F0502020204030204" pitchFamily="34" charset="0"/>
                <a:cs typeface="Times New Roman" panose="02020603050405020304" pitchFamily="18" charset="0"/>
              </a:rPr>
              <a:t>PS: The electron g-factor is circa 2 because the light goes round twice. </a:t>
            </a:r>
          </a:p>
          <a:p>
            <a:pPr marL="0" indent="0" algn="just">
              <a:lnSpc>
                <a:spcPct val="115000"/>
              </a:lnSpc>
              <a:spcAft>
                <a:spcPts val="1000"/>
              </a:spcAft>
              <a:buNone/>
            </a:pPr>
            <a:r>
              <a:rPr lang="en-GB" sz="2000" dirty="0">
                <a:latin typeface="Calibri" panose="020F0502020204030204" pitchFamily="34" charset="0"/>
                <a:ea typeface="Calibri" panose="020F0502020204030204" pitchFamily="34" charset="0"/>
                <a:cs typeface="Times New Roman" panose="02020603050405020304" pitchFamily="18" charset="0"/>
              </a:rPr>
              <a:t>PPS: </a:t>
            </a:r>
            <a:r>
              <a:rPr lang="en-GB" sz="2000" dirty="0">
                <a:effectLst/>
                <a:latin typeface="Calibri" panose="020F0502020204030204" pitchFamily="34" charset="0"/>
                <a:ea typeface="Calibri" panose="020F0502020204030204" pitchFamily="34" charset="0"/>
                <a:cs typeface="Times New Roman" panose="02020603050405020304" pitchFamily="18" charset="0"/>
              </a:rPr>
              <a:t>Take a look at the proton g-factor and the next knot in the knot table. </a:t>
            </a:r>
          </a:p>
          <a:p>
            <a:endParaRPr lang="en-GB" dirty="0"/>
          </a:p>
        </p:txBody>
      </p:sp>
      <p:sp>
        <p:nvSpPr>
          <p:cNvPr id="4" name="Slide Number Placeholder 3">
            <a:extLst>
              <a:ext uri="{FF2B5EF4-FFF2-40B4-BE49-F238E27FC236}">
                <a16:creationId xmlns:a16="http://schemas.microsoft.com/office/drawing/2014/main" id="{96CB99E5-6E58-5E95-52CE-9ADC7F2A4EB3}"/>
              </a:ext>
            </a:extLst>
          </p:cNvPr>
          <p:cNvSpPr>
            <a:spLocks noGrp="1"/>
          </p:cNvSpPr>
          <p:nvPr>
            <p:ph type="sldNum" sz="quarter" idx="12"/>
          </p:nvPr>
        </p:nvSpPr>
        <p:spPr/>
        <p:txBody>
          <a:bodyPr/>
          <a:lstStyle/>
          <a:p>
            <a:fld id="{ED3B57C1-3C4F-493A-8526-40F9C3310F7D}" type="slidenum">
              <a:rPr lang="en-GB" smtClean="0"/>
              <a:t>13</a:t>
            </a:fld>
            <a:endParaRPr lang="en-GB"/>
          </a:p>
        </p:txBody>
      </p:sp>
    </p:spTree>
    <p:extLst>
      <p:ext uri="{BB962C8B-B14F-4D97-AF65-F5344CB8AC3E}">
        <p14:creationId xmlns:p14="http://schemas.microsoft.com/office/powerpoint/2010/main" val="14191523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A78D8-EEA8-04DE-806A-6387FC34CF2E}"/>
              </a:ext>
            </a:extLst>
          </p:cNvPr>
          <p:cNvSpPr>
            <a:spLocks noGrp="1"/>
          </p:cNvSpPr>
          <p:nvPr>
            <p:ph type="title"/>
          </p:nvPr>
        </p:nvSpPr>
        <p:spPr>
          <a:xfrm>
            <a:off x="422787" y="365125"/>
            <a:ext cx="11198942" cy="1325563"/>
          </a:xfrm>
        </p:spPr>
        <p:txBody>
          <a:bodyPr>
            <a:normAutofit fontScale="90000"/>
          </a:bodyPr>
          <a:lstStyle/>
          <a:p>
            <a:r>
              <a:rPr lang="en-GB" sz="3600" b="1" dirty="0">
                <a:effectLst/>
                <a:latin typeface="Calibri" panose="020F0502020204030204" pitchFamily="34" charset="0"/>
                <a:ea typeface="Calibri" panose="020F0502020204030204" pitchFamily="34" charset="0"/>
                <a:cs typeface="Times New Roman" panose="02020603050405020304" pitchFamily="18" charset="0"/>
              </a:rPr>
              <a:t>The photon is not a flat sinusoidal strip, the electron is not a ring</a:t>
            </a:r>
            <a:br>
              <a:rPr lang="en-GB" sz="1800" dirty="0">
                <a:effectLst/>
                <a:latin typeface="Calibri" panose="020F0502020204030204" pitchFamily="34" charset="0"/>
                <a:ea typeface="Calibri" panose="020F0502020204030204" pitchFamily="34" charset="0"/>
                <a:cs typeface="Times New Roman" panose="02020603050405020304" pitchFamily="18" charset="0"/>
              </a:rPr>
            </a:br>
            <a:endParaRPr lang="en-GB" dirty="0"/>
          </a:p>
        </p:txBody>
      </p:sp>
      <p:sp>
        <p:nvSpPr>
          <p:cNvPr id="3" name="Content Placeholder 2">
            <a:extLst>
              <a:ext uri="{FF2B5EF4-FFF2-40B4-BE49-F238E27FC236}">
                <a16:creationId xmlns:a16="http://schemas.microsoft.com/office/drawing/2014/main" id="{E16EE0C8-E230-2547-9D70-9A3ADD80C68B}"/>
              </a:ext>
            </a:extLst>
          </p:cNvPr>
          <p:cNvSpPr>
            <a:spLocks noGrp="1"/>
          </p:cNvSpPr>
          <p:nvPr>
            <p:ph idx="1"/>
          </p:nvPr>
        </p:nvSpPr>
        <p:spPr>
          <a:xfrm>
            <a:off x="570271" y="1130710"/>
            <a:ext cx="10783529" cy="5046253"/>
          </a:xfrm>
        </p:spPr>
        <p:txBody>
          <a:bodyPr>
            <a:normAutofit lnSpcReduction="10000"/>
          </a:bodyPr>
          <a:lstStyle/>
          <a:p>
            <a:pPr marL="0" indent="0" algn="just">
              <a:lnSpc>
                <a:spcPct val="115000"/>
              </a:lnSpc>
              <a:spcAft>
                <a:spcPts val="1000"/>
              </a:spcAft>
              <a:buNone/>
            </a:pPr>
            <a:r>
              <a:rPr lang="en-GB" sz="1800" dirty="0">
                <a:effectLst/>
                <a:latin typeface="Calibri" panose="020F0502020204030204" pitchFamily="34" charset="0"/>
                <a:ea typeface="Calibri" panose="020F0502020204030204" pitchFamily="34" charset="0"/>
                <a:cs typeface="Times New Roman" panose="02020603050405020304" pitchFamily="18" charset="0"/>
              </a:rPr>
              <a:t>The photon is not a flat sinusoidal strip. It’s a wave in three-dimensional space. Likewise the electron is not a Möbius strip. To depict it better we have to inflate the Möbius strip like it’s a flattened inner tube. We inflate it to a torus, then we keep on inflating past the horn-torus stage to the spindle-sphere stage. Only then does it start to resemble an S-orbital electron:</a:t>
            </a:r>
          </a:p>
          <a:p>
            <a:pPr marL="0" indent="0" algn="just">
              <a:lnSpc>
                <a:spcPct val="115000"/>
              </a:lnSpc>
              <a:spcAft>
                <a:spcPts val="1000"/>
              </a:spcAft>
              <a:buNone/>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15000"/>
              </a:lnSpc>
              <a:spcAft>
                <a:spcPts val="1000"/>
              </a:spcAft>
              <a:buNone/>
            </a:pPr>
            <a:endParaRPr lang="en-GB" sz="1800" dirty="0">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15000"/>
              </a:lnSpc>
              <a:spcAft>
                <a:spcPts val="1000"/>
              </a:spcAft>
              <a:buNone/>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15000"/>
              </a:lnSpc>
              <a:spcAft>
                <a:spcPts val="1000"/>
              </a:spcAft>
              <a:buNone/>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pPr marL="0" indent="0" algn="ctr">
              <a:lnSpc>
                <a:spcPct val="115000"/>
              </a:lnSpc>
              <a:spcAft>
                <a:spcPts val="1000"/>
              </a:spcAft>
              <a:buNone/>
            </a:pPr>
            <a:r>
              <a:rPr lang="en-GB" sz="1800" i="1" dirty="0">
                <a:effectLst/>
                <a:latin typeface="Calibri" panose="020F0502020204030204" pitchFamily="34" charset="0"/>
                <a:ea typeface="Calibri" panose="020F0502020204030204" pitchFamily="34" charset="0"/>
                <a:cs typeface="Times New Roman" panose="02020603050405020304" pitchFamily="18" charset="0"/>
              </a:rPr>
              <a:t>Torus animations by</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i="1"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2"/>
              </a:rPr>
              <a:t>Adrian Rossiter</a:t>
            </a:r>
            <a:r>
              <a:rPr lang="en-GB" sz="1800" i="1" dirty="0">
                <a:effectLst/>
                <a:latin typeface="Calibri" panose="020F0502020204030204" pitchFamily="34" charset="0"/>
                <a:ea typeface="Calibri" panose="020F0502020204030204" pitchFamily="34" charset="0"/>
                <a:cs typeface="Times New Roman" panose="02020603050405020304" pitchFamily="18" charset="0"/>
              </a:rPr>
              <a:t>, S-orbital image from the 2010</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i="1"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Encyclopaedia Britannica</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15000"/>
              </a:lnSpc>
              <a:spcAft>
                <a:spcPts val="1000"/>
              </a:spcAft>
              <a:buNone/>
            </a:pPr>
            <a:r>
              <a:rPr lang="en-GB" sz="1800" dirty="0">
                <a:effectLst/>
                <a:latin typeface="Calibri" panose="020F0502020204030204" pitchFamily="34" charset="0"/>
                <a:ea typeface="Calibri" panose="020F0502020204030204" pitchFamily="34" charset="0"/>
                <a:cs typeface="Times New Roman" panose="02020603050405020304" pitchFamily="18" charset="0"/>
              </a:rPr>
              <a:t>However the above is not showing the outer portion of the electron, it’s only showing the electromagnetic equivalent of the eye of the storm. </a:t>
            </a:r>
          </a:p>
        </p:txBody>
      </p:sp>
      <p:pic>
        <p:nvPicPr>
          <p:cNvPr id="4" name="Picture 3">
            <a:extLst>
              <a:ext uri="{FF2B5EF4-FFF2-40B4-BE49-F238E27FC236}">
                <a16:creationId xmlns:a16="http://schemas.microsoft.com/office/drawing/2014/main" id="{621E7A86-0699-2C58-41EE-30A0A95EE5B7}"/>
              </a:ext>
            </a:extLst>
          </p:cNvPr>
          <p:cNvPicPr>
            <a:picLocks noChangeAspect="1"/>
          </p:cNvPicPr>
          <p:nvPr/>
        </p:nvPicPr>
        <p:blipFill rotWithShape="1">
          <a:blip r:embed="rId4">
            <a:extLst>
              <a:ext uri="{28A0092B-C50C-407E-A947-70E740481C1C}">
                <a14:useLocalDpi xmlns:a14="http://schemas.microsoft.com/office/drawing/2010/main" val="0"/>
              </a:ext>
            </a:extLst>
          </a:blip>
          <a:srcRect r="1840"/>
          <a:stretch/>
        </p:blipFill>
        <p:spPr bwMode="auto">
          <a:xfrm>
            <a:off x="1327355" y="2546554"/>
            <a:ext cx="9615947" cy="1966451"/>
          </a:xfrm>
          <a:prstGeom prst="rect">
            <a:avLst/>
          </a:prstGeom>
          <a:noFill/>
          <a:ln>
            <a:noFill/>
          </a:ln>
          <a:extLst>
            <a:ext uri="{53640926-AAD7-44D8-BBD7-CCE9431645EC}">
              <a14:shadowObscured xmlns:a14="http://schemas.microsoft.com/office/drawing/2010/main"/>
            </a:ext>
          </a:extLst>
        </p:spPr>
      </p:pic>
      <p:sp>
        <p:nvSpPr>
          <p:cNvPr id="5" name="Slide Number Placeholder 4">
            <a:extLst>
              <a:ext uri="{FF2B5EF4-FFF2-40B4-BE49-F238E27FC236}">
                <a16:creationId xmlns:a16="http://schemas.microsoft.com/office/drawing/2014/main" id="{6DD20871-332B-E925-3BF2-AE301A566DAD}"/>
              </a:ext>
            </a:extLst>
          </p:cNvPr>
          <p:cNvSpPr>
            <a:spLocks noGrp="1"/>
          </p:cNvSpPr>
          <p:nvPr>
            <p:ph type="sldNum" sz="quarter" idx="12"/>
          </p:nvPr>
        </p:nvSpPr>
        <p:spPr/>
        <p:txBody>
          <a:bodyPr/>
          <a:lstStyle/>
          <a:p>
            <a:fld id="{ED3B57C1-3C4F-493A-8526-40F9C3310F7D}" type="slidenum">
              <a:rPr lang="en-GB" smtClean="0"/>
              <a:t>14</a:t>
            </a:fld>
            <a:endParaRPr lang="en-GB"/>
          </a:p>
        </p:txBody>
      </p:sp>
    </p:spTree>
    <p:extLst>
      <p:ext uri="{BB962C8B-B14F-4D97-AF65-F5344CB8AC3E}">
        <p14:creationId xmlns:p14="http://schemas.microsoft.com/office/powerpoint/2010/main" val="40743176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F7C7B2-7641-C336-5B98-5D32F9FB5117}"/>
              </a:ext>
            </a:extLst>
          </p:cNvPr>
          <p:cNvSpPr>
            <a:spLocks noGrp="1"/>
          </p:cNvSpPr>
          <p:nvPr>
            <p:ph type="title"/>
          </p:nvPr>
        </p:nvSpPr>
        <p:spPr/>
        <p:txBody>
          <a:bodyPr/>
          <a:lstStyle/>
          <a:p>
            <a:r>
              <a:rPr lang="en-GB" b="1" dirty="0">
                <a:effectLst/>
                <a:latin typeface="Calibri" panose="020F0502020204030204" pitchFamily="34" charset="0"/>
                <a:ea typeface="Calibri" panose="020F0502020204030204" pitchFamily="34" charset="0"/>
                <a:cs typeface="Times New Roman" panose="02020603050405020304" pitchFamily="18" charset="0"/>
              </a:rPr>
              <a:t>Depictions can be difficult</a:t>
            </a:r>
            <a:br>
              <a:rPr lang="en-GB" sz="1800" dirty="0">
                <a:effectLst/>
                <a:latin typeface="Calibri" panose="020F0502020204030204" pitchFamily="34" charset="0"/>
                <a:ea typeface="Calibri" panose="020F0502020204030204" pitchFamily="34" charset="0"/>
                <a:cs typeface="Times New Roman" panose="02020603050405020304" pitchFamily="18" charset="0"/>
              </a:rPr>
            </a:br>
            <a:endParaRPr lang="en-GB" dirty="0"/>
          </a:p>
        </p:txBody>
      </p:sp>
      <p:sp>
        <p:nvSpPr>
          <p:cNvPr id="3" name="Content Placeholder 2">
            <a:extLst>
              <a:ext uri="{FF2B5EF4-FFF2-40B4-BE49-F238E27FC236}">
                <a16:creationId xmlns:a16="http://schemas.microsoft.com/office/drawing/2014/main" id="{E9102D0A-D549-654D-3114-7B2930348C28}"/>
              </a:ext>
            </a:extLst>
          </p:cNvPr>
          <p:cNvSpPr>
            <a:spLocks noGrp="1"/>
          </p:cNvSpPr>
          <p:nvPr>
            <p:ph idx="1"/>
          </p:nvPr>
        </p:nvSpPr>
        <p:spPr>
          <a:xfrm>
            <a:off x="838200" y="1209368"/>
            <a:ext cx="10515600" cy="4967595"/>
          </a:xfrm>
        </p:spPr>
        <p:txBody>
          <a:bodyPr/>
          <a:lstStyle/>
          <a:p>
            <a:pPr marL="0" indent="0">
              <a:buNone/>
            </a:pPr>
            <a:r>
              <a:rPr lang="en-GB" sz="2400" dirty="0">
                <a:effectLst/>
                <a:latin typeface="Calibri" panose="020F0502020204030204" pitchFamily="34" charset="0"/>
                <a:ea typeface="Calibri" panose="020F0502020204030204" pitchFamily="34" charset="0"/>
                <a:cs typeface="Times New Roman" panose="02020603050405020304" pitchFamily="18" charset="0"/>
              </a:rPr>
              <a:t>It can be difficult to visualize these things, but that’s no reason to shut up and calculate. Here’s a better depiction, but again, it’s only two-dimensional: </a:t>
            </a:r>
          </a:p>
          <a:p>
            <a:pPr marL="0" indent="0">
              <a:buNone/>
            </a:pP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pic>
        <p:nvPicPr>
          <p:cNvPr id="4" name="Picture 3">
            <a:extLst>
              <a:ext uri="{FF2B5EF4-FFF2-40B4-BE49-F238E27FC236}">
                <a16:creationId xmlns:a16="http://schemas.microsoft.com/office/drawing/2014/main" id="{96AD8A3C-A077-7F8C-4A56-ED400FBE9AC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400" y="2084439"/>
            <a:ext cx="9684773" cy="3401961"/>
          </a:xfrm>
          <a:prstGeom prst="rect">
            <a:avLst/>
          </a:prstGeom>
        </p:spPr>
      </p:pic>
      <p:sp>
        <p:nvSpPr>
          <p:cNvPr id="5" name="Slide Number Placeholder 4">
            <a:extLst>
              <a:ext uri="{FF2B5EF4-FFF2-40B4-BE49-F238E27FC236}">
                <a16:creationId xmlns:a16="http://schemas.microsoft.com/office/drawing/2014/main" id="{6811B894-FD40-96A4-39DE-B6FDD580CAAF}"/>
              </a:ext>
            </a:extLst>
          </p:cNvPr>
          <p:cNvSpPr>
            <a:spLocks noGrp="1"/>
          </p:cNvSpPr>
          <p:nvPr>
            <p:ph type="sldNum" sz="quarter" idx="12"/>
          </p:nvPr>
        </p:nvSpPr>
        <p:spPr/>
        <p:txBody>
          <a:bodyPr/>
          <a:lstStyle/>
          <a:p>
            <a:fld id="{ED3B57C1-3C4F-493A-8526-40F9C3310F7D}" type="slidenum">
              <a:rPr lang="en-GB" smtClean="0"/>
              <a:t>15</a:t>
            </a:fld>
            <a:endParaRPr lang="en-GB"/>
          </a:p>
        </p:txBody>
      </p:sp>
    </p:spTree>
    <p:extLst>
      <p:ext uri="{BB962C8B-B14F-4D97-AF65-F5344CB8AC3E}">
        <p14:creationId xmlns:p14="http://schemas.microsoft.com/office/powerpoint/2010/main" val="3497275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ED9C29-9AD7-B13A-96CA-DB48828F83A4}"/>
              </a:ext>
            </a:extLst>
          </p:cNvPr>
          <p:cNvSpPr>
            <a:spLocks noGrp="1"/>
          </p:cNvSpPr>
          <p:nvPr>
            <p:ph type="title"/>
          </p:nvPr>
        </p:nvSpPr>
        <p:spPr/>
        <p:txBody>
          <a:bodyPr/>
          <a:lstStyle/>
          <a:p>
            <a:r>
              <a:rPr lang="en-GB" b="1" dirty="0">
                <a:effectLst/>
                <a:latin typeface="Calibri" panose="020F0502020204030204" pitchFamily="34" charset="0"/>
                <a:ea typeface="Calibri" panose="020F0502020204030204" pitchFamily="34" charset="0"/>
                <a:cs typeface="Times New Roman" panose="02020603050405020304" pitchFamily="18" charset="0"/>
              </a:rPr>
              <a:t>A field is a state of space</a:t>
            </a:r>
            <a:br>
              <a:rPr lang="en-GB" sz="1800" dirty="0">
                <a:effectLst/>
                <a:latin typeface="Calibri" panose="020F0502020204030204" pitchFamily="34" charset="0"/>
                <a:ea typeface="Calibri" panose="020F0502020204030204" pitchFamily="34" charset="0"/>
                <a:cs typeface="Times New Roman" panose="02020603050405020304" pitchFamily="18" charset="0"/>
              </a:rPr>
            </a:br>
            <a:endParaRPr lang="en-GB" dirty="0"/>
          </a:p>
        </p:txBody>
      </p:sp>
      <p:sp>
        <p:nvSpPr>
          <p:cNvPr id="3" name="Content Placeholder 2">
            <a:extLst>
              <a:ext uri="{FF2B5EF4-FFF2-40B4-BE49-F238E27FC236}">
                <a16:creationId xmlns:a16="http://schemas.microsoft.com/office/drawing/2014/main" id="{FBBBA1BD-5706-98D3-1CA8-9CAE2D788480}"/>
              </a:ext>
            </a:extLst>
          </p:cNvPr>
          <p:cNvSpPr>
            <a:spLocks noGrp="1"/>
          </p:cNvSpPr>
          <p:nvPr>
            <p:ph idx="1"/>
          </p:nvPr>
        </p:nvSpPr>
        <p:spPr>
          <a:xfrm>
            <a:off x="838200" y="1150374"/>
            <a:ext cx="10515600" cy="5026589"/>
          </a:xfrm>
        </p:spPr>
        <p:txBody>
          <a:bodyPr/>
          <a:lstStyle/>
          <a:p>
            <a:pPr marL="0" indent="0" algn="just">
              <a:lnSpc>
                <a:spcPct val="115000"/>
              </a:lnSpc>
              <a:spcAft>
                <a:spcPts val="1000"/>
              </a:spcAft>
              <a:buNone/>
            </a:pPr>
            <a:r>
              <a:rPr lang="en-GB" sz="1800" dirty="0">
                <a:effectLst/>
                <a:latin typeface="Calibri" panose="020F0502020204030204" pitchFamily="34" charset="0"/>
                <a:ea typeface="Calibri" panose="020F0502020204030204" pitchFamily="34" charset="0"/>
                <a:cs typeface="Times New Roman" panose="02020603050405020304" pitchFamily="18" charset="0"/>
              </a:rPr>
              <a:t>See what </a:t>
            </a:r>
            <a:r>
              <a:rPr lang="en-GB"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2"/>
              </a:rPr>
              <a:t>Einstein</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said</a:t>
            </a:r>
            <a:r>
              <a:rPr lang="en-GB" sz="1800" dirty="0">
                <a:effectLst/>
                <a:latin typeface="Calibri" panose="020F0502020204030204" pitchFamily="34" charset="0"/>
                <a:ea typeface="Calibri" panose="020F0502020204030204" pitchFamily="34" charset="0"/>
                <a:cs typeface="Times New Roman" panose="02020603050405020304" pitchFamily="18" charset="0"/>
              </a:rPr>
              <a:t>: space is primary, and a field is a state of space. When it came to electromagnetic and gravitational fields, he said this:</a:t>
            </a:r>
          </a:p>
          <a:p>
            <a:pPr marL="0" indent="0" algn="just">
              <a:lnSpc>
                <a:spcPct val="115000"/>
              </a:lnSpc>
              <a:spcAft>
                <a:spcPts val="1000"/>
              </a:spcAft>
              <a:buNone/>
            </a:pPr>
            <a:r>
              <a:rPr lang="en-GB" sz="2000" i="1" dirty="0">
                <a:effectLst/>
                <a:latin typeface="Calibri" panose="020F0502020204030204" pitchFamily="34" charset="0"/>
                <a:ea typeface="Calibri" panose="020F0502020204030204" pitchFamily="34" charset="0"/>
                <a:cs typeface="Times New Roman" panose="02020603050405020304" pitchFamily="18" charset="0"/>
              </a:rPr>
              <a:t>“It can, however, scarcely be imagined that empty space has conditions or states of two essentially different kinds, and it is natural to suspect that this only appears to be so because the structure of the physical continuum is not completely described by the Riemannian metric”.</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15000"/>
              </a:lnSpc>
              <a:spcAft>
                <a:spcPts val="1000"/>
              </a:spcAft>
              <a:buNone/>
            </a:pPr>
            <a:r>
              <a:rPr lang="en-GB" sz="1800" dirty="0">
                <a:effectLst/>
                <a:latin typeface="Calibri" panose="020F0502020204030204" pitchFamily="34" charset="0"/>
                <a:ea typeface="Calibri" panose="020F0502020204030204" pitchFamily="34" charset="0"/>
                <a:cs typeface="Times New Roman" panose="02020603050405020304" pitchFamily="18" charset="0"/>
              </a:rPr>
              <a:t>He also </a:t>
            </a:r>
            <a:r>
              <a:rPr lang="en-GB"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4"/>
              </a:rPr>
              <a:t>said</a:t>
            </a:r>
            <a:r>
              <a:rPr lang="en-GB" sz="1800" dirty="0">
                <a:effectLst/>
                <a:latin typeface="Calibri" panose="020F0502020204030204" pitchFamily="34" charset="0"/>
                <a:ea typeface="Calibri" panose="020F0502020204030204" pitchFamily="34" charset="0"/>
                <a:cs typeface="Times New Roman" panose="02020603050405020304" pitchFamily="18" charset="0"/>
              </a:rPr>
              <a:t> a gravitational field is a place where space is:</a:t>
            </a:r>
          </a:p>
          <a:p>
            <a:pPr marL="0" indent="0" algn="just">
              <a:lnSpc>
                <a:spcPct val="115000"/>
              </a:lnSpc>
              <a:spcAft>
                <a:spcPts val="1000"/>
              </a:spcAft>
              <a:buNone/>
            </a:pPr>
            <a:r>
              <a:rPr lang="en-GB" sz="2000" i="1" dirty="0">
                <a:effectLst/>
                <a:latin typeface="Calibri" panose="020F0502020204030204" pitchFamily="34" charset="0"/>
                <a:ea typeface="Calibri" panose="020F0502020204030204" pitchFamily="34" charset="0"/>
                <a:cs typeface="Times New Roman" panose="02020603050405020304" pitchFamily="18" charset="0"/>
              </a:rPr>
              <a:t>“neither homogeneous nor isotropic”</a:t>
            </a:r>
            <a:r>
              <a:rPr lang="en-GB" sz="2000" dirty="0">
                <a:effectLst/>
                <a:latin typeface="Calibri" panose="020F0502020204030204" pitchFamily="34" charset="0"/>
                <a:ea typeface="Calibri" panose="020F0502020204030204" pitchFamily="34" charset="0"/>
                <a:cs typeface="Times New Roman" panose="02020603050405020304" pitchFamily="18" charset="0"/>
              </a:rPr>
              <a:t>. </a:t>
            </a:r>
          </a:p>
          <a:p>
            <a:pPr marL="0" indent="0" algn="just">
              <a:lnSpc>
                <a:spcPct val="115000"/>
              </a:lnSpc>
              <a:spcAft>
                <a:spcPts val="1000"/>
              </a:spcAft>
              <a:buNone/>
            </a:pPr>
            <a:r>
              <a:rPr lang="en-GB" sz="1800" dirty="0">
                <a:effectLst/>
                <a:latin typeface="Calibri" panose="020F0502020204030204" pitchFamily="34" charset="0"/>
                <a:ea typeface="Calibri" panose="020F0502020204030204" pitchFamily="34" charset="0"/>
                <a:cs typeface="Times New Roman" panose="02020603050405020304" pitchFamily="18" charset="0"/>
              </a:rPr>
              <a:t>He didn’t say it was a place where space is curved. See the Baez </a:t>
            </a:r>
            <a:r>
              <a:rPr lang="en-GB"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5"/>
              </a:rPr>
              <a:t>preliminaries</a:t>
            </a:r>
            <a:r>
              <a:rPr lang="en-GB" sz="1800" dirty="0">
                <a:effectLst/>
                <a:latin typeface="Calibri" panose="020F0502020204030204" pitchFamily="34" charset="0"/>
                <a:ea typeface="Calibri" panose="020F0502020204030204" pitchFamily="34" charset="0"/>
                <a:cs typeface="Times New Roman" panose="02020603050405020304" pitchFamily="18" charset="0"/>
              </a:rPr>
              <a:t> article:</a:t>
            </a:r>
          </a:p>
          <a:p>
            <a:pPr marL="0" indent="0" algn="just">
              <a:lnSpc>
                <a:spcPct val="115000"/>
              </a:lnSpc>
              <a:spcAft>
                <a:spcPts val="1000"/>
              </a:spcAft>
              <a:buNone/>
            </a:pPr>
            <a:r>
              <a:rPr lang="en-GB" sz="2000" i="1" dirty="0">
                <a:effectLst/>
                <a:latin typeface="Calibri" panose="020F0502020204030204" pitchFamily="34" charset="0"/>
                <a:ea typeface="Calibri" panose="020F0502020204030204" pitchFamily="34" charset="0"/>
                <a:cs typeface="Times New Roman" panose="02020603050405020304" pitchFamily="18" charset="0"/>
              </a:rPr>
              <a:t>“Similarly, in general relativity gravity is not really a ‘force’, but just a manifestation of the curvature of spacetime. Note: not the curvature of space, but of spacetime. The distinction is crucial”.</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dirty="0"/>
          </a:p>
        </p:txBody>
      </p:sp>
      <p:sp>
        <p:nvSpPr>
          <p:cNvPr id="4" name="Slide Number Placeholder 3">
            <a:extLst>
              <a:ext uri="{FF2B5EF4-FFF2-40B4-BE49-F238E27FC236}">
                <a16:creationId xmlns:a16="http://schemas.microsoft.com/office/drawing/2014/main" id="{4D05028F-697D-1BCA-C937-584E0E66BEC1}"/>
              </a:ext>
            </a:extLst>
          </p:cNvPr>
          <p:cNvSpPr>
            <a:spLocks noGrp="1"/>
          </p:cNvSpPr>
          <p:nvPr>
            <p:ph type="sldNum" sz="quarter" idx="12"/>
          </p:nvPr>
        </p:nvSpPr>
        <p:spPr/>
        <p:txBody>
          <a:bodyPr/>
          <a:lstStyle/>
          <a:p>
            <a:fld id="{ED3B57C1-3C4F-493A-8526-40F9C3310F7D}" type="slidenum">
              <a:rPr lang="en-GB" smtClean="0"/>
              <a:t>16</a:t>
            </a:fld>
            <a:endParaRPr lang="en-GB"/>
          </a:p>
        </p:txBody>
      </p:sp>
    </p:spTree>
    <p:extLst>
      <p:ext uri="{BB962C8B-B14F-4D97-AF65-F5344CB8AC3E}">
        <p14:creationId xmlns:p14="http://schemas.microsoft.com/office/powerpoint/2010/main" val="16576581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37D37-0E37-DE28-3280-DD05454CD30F}"/>
              </a:ext>
            </a:extLst>
          </p:cNvPr>
          <p:cNvSpPr>
            <a:spLocks noGrp="1"/>
          </p:cNvSpPr>
          <p:nvPr>
            <p:ph type="title"/>
          </p:nvPr>
        </p:nvSpPr>
        <p:spPr>
          <a:xfrm>
            <a:off x="838199" y="365125"/>
            <a:ext cx="11019503" cy="1325563"/>
          </a:xfrm>
        </p:spPr>
        <p:txBody>
          <a:bodyPr>
            <a:normAutofit fontScale="90000"/>
          </a:bodyPr>
          <a:lstStyle/>
          <a:p>
            <a:r>
              <a:rPr lang="en-GB" sz="4000" b="1" dirty="0">
                <a:effectLst/>
                <a:latin typeface="Calibri" panose="020F0502020204030204" pitchFamily="34" charset="0"/>
                <a:ea typeface="Calibri" panose="020F0502020204030204" pitchFamily="34" charset="0"/>
                <a:cs typeface="Times New Roman" panose="02020603050405020304" pitchFamily="18" charset="0"/>
              </a:rPr>
              <a:t>So what’s the state of space for an electromagnetic field?</a:t>
            </a:r>
            <a:br>
              <a:rPr lang="en-GB" sz="1800" dirty="0">
                <a:effectLst/>
                <a:latin typeface="Calibri" panose="020F0502020204030204" pitchFamily="34" charset="0"/>
                <a:ea typeface="Calibri" panose="020F0502020204030204" pitchFamily="34" charset="0"/>
                <a:cs typeface="Times New Roman" panose="02020603050405020304" pitchFamily="18" charset="0"/>
              </a:rPr>
            </a:br>
            <a:endParaRPr lang="en-GB" dirty="0"/>
          </a:p>
        </p:txBody>
      </p:sp>
      <p:sp>
        <p:nvSpPr>
          <p:cNvPr id="3" name="Content Placeholder 2">
            <a:extLst>
              <a:ext uri="{FF2B5EF4-FFF2-40B4-BE49-F238E27FC236}">
                <a16:creationId xmlns:a16="http://schemas.microsoft.com/office/drawing/2014/main" id="{B2E27CC8-ED81-1835-BD17-DB66F56D119B}"/>
              </a:ext>
            </a:extLst>
          </p:cNvPr>
          <p:cNvSpPr>
            <a:spLocks noGrp="1"/>
          </p:cNvSpPr>
          <p:nvPr>
            <p:ph idx="1"/>
          </p:nvPr>
        </p:nvSpPr>
        <p:spPr>
          <a:xfrm>
            <a:off x="838200" y="1071716"/>
            <a:ext cx="10901516" cy="5421159"/>
          </a:xfrm>
        </p:spPr>
        <p:txBody>
          <a:bodyPr>
            <a:normAutofit/>
          </a:bodyPr>
          <a:lstStyle/>
          <a:p>
            <a:pPr marL="0" indent="0" algn="just">
              <a:lnSpc>
                <a:spcPct val="115000"/>
              </a:lnSpc>
              <a:spcAft>
                <a:spcPts val="1000"/>
              </a:spcAft>
              <a:buNone/>
            </a:pPr>
            <a:r>
              <a:rPr lang="en-GB" sz="1800" dirty="0">
                <a:effectLst/>
                <a:latin typeface="Calibri" panose="020F0502020204030204" pitchFamily="34" charset="0"/>
                <a:ea typeface="Calibri" panose="020F0502020204030204" pitchFamily="34" charset="0"/>
                <a:cs typeface="Times New Roman" panose="02020603050405020304" pitchFamily="18" charset="0"/>
              </a:rPr>
              <a:t>Maxwell </a:t>
            </a:r>
            <a:r>
              <a:rPr lang="en-GB"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2"/>
              </a:rPr>
              <a:t>said</a:t>
            </a:r>
            <a:r>
              <a:rPr lang="en-GB" sz="1800" dirty="0">
                <a:effectLst/>
                <a:latin typeface="Calibri" panose="020F0502020204030204" pitchFamily="34" charset="0"/>
                <a:ea typeface="Calibri" panose="020F0502020204030204" pitchFamily="34" charset="0"/>
                <a:cs typeface="Times New Roman" panose="02020603050405020304" pitchFamily="18" charset="0"/>
              </a:rPr>
              <a:t> this: </a:t>
            </a:r>
            <a:r>
              <a:rPr lang="en-GB" sz="1800" i="1" dirty="0">
                <a:effectLst/>
                <a:latin typeface="Calibri" panose="020F0502020204030204" pitchFamily="34" charset="0"/>
                <a:ea typeface="Calibri" panose="020F0502020204030204" pitchFamily="34" charset="0"/>
                <a:cs typeface="Times New Roman" panose="02020603050405020304" pitchFamily="18" charset="0"/>
              </a:rPr>
              <a:t>“light consists of transverse undulations”.</a:t>
            </a:r>
            <a:r>
              <a:rPr lang="en-GB" sz="1800" dirty="0">
                <a:effectLst/>
                <a:latin typeface="Calibri" panose="020F0502020204030204" pitchFamily="34" charset="0"/>
                <a:ea typeface="Calibri" panose="020F0502020204030204" pitchFamily="34" charset="0"/>
                <a:cs typeface="Times New Roman" panose="02020603050405020304" pitchFamily="18" charset="0"/>
              </a:rPr>
              <a:t> Don’t overthink it. </a:t>
            </a:r>
          </a:p>
          <a:p>
            <a:pPr marL="0" indent="0" algn="just">
              <a:lnSpc>
                <a:spcPct val="115000"/>
              </a:lnSpc>
              <a:spcAft>
                <a:spcPts val="1000"/>
              </a:spcAft>
              <a:buNone/>
            </a:pPr>
            <a:r>
              <a:rPr lang="en-GB" sz="1800" dirty="0">
                <a:effectLst/>
                <a:latin typeface="Calibri" panose="020F0502020204030204" pitchFamily="34" charset="0"/>
                <a:ea typeface="Calibri" panose="020F0502020204030204" pitchFamily="34" charset="0"/>
                <a:cs typeface="Times New Roman" panose="02020603050405020304" pitchFamily="18" charset="0"/>
              </a:rPr>
              <a:t>When an ocean wave propagates through the sea, the sea waves. When a seismic wave propagates through the ground, the ground waves. And when an electromagnetic wave propagates through space, then surely </a:t>
            </a:r>
            <a:r>
              <a:rPr lang="en-GB" sz="1800" i="1" dirty="0">
                <a:effectLst/>
                <a:latin typeface="Calibri" panose="020F0502020204030204" pitchFamily="34" charset="0"/>
                <a:ea typeface="Calibri" panose="020F0502020204030204" pitchFamily="34" charset="0"/>
                <a:cs typeface="Times New Roman" panose="02020603050405020304" pitchFamily="18" charset="0"/>
              </a:rPr>
              <a:t>space waves</a:t>
            </a:r>
            <a:r>
              <a:rPr lang="en-GB" sz="1800" dirty="0">
                <a:effectLst/>
                <a:latin typeface="Calibri" panose="020F0502020204030204" pitchFamily="34" charset="0"/>
                <a:ea typeface="Calibri" panose="020F0502020204030204" pitchFamily="34" charset="0"/>
                <a:cs typeface="Times New Roman" panose="02020603050405020304" pitchFamily="18" charset="0"/>
              </a:rPr>
              <a:t>. There </a:t>
            </a:r>
            <a:r>
              <a:rPr lang="en-GB" sz="1800" i="1" dirty="0">
                <a:effectLst/>
                <a:latin typeface="Calibri" panose="020F0502020204030204" pitchFamily="34" charset="0"/>
                <a:ea typeface="Calibri" panose="020F0502020204030204" pitchFamily="34" charset="0"/>
                <a:cs typeface="Times New Roman" panose="02020603050405020304" pitchFamily="18" charset="0"/>
              </a:rPr>
              <a:t>are</a:t>
            </a:r>
            <a:r>
              <a:rPr lang="en-GB" sz="1800" dirty="0">
                <a:effectLst/>
                <a:latin typeface="Calibri" panose="020F0502020204030204" pitchFamily="34" charset="0"/>
                <a:ea typeface="Calibri" panose="020F0502020204030204" pitchFamily="34" charset="0"/>
                <a:cs typeface="Times New Roman" panose="02020603050405020304" pitchFamily="18" charset="0"/>
              </a:rPr>
              <a:t> no waves where something doesn’t wave. And where that something is waving, it is curved. So something else passing through that something will follow a curved path. If that something else is light, its path will curve. When light moves through space where light is, light curves. Then when light moves through itself just right, its path can curve into a closed path. Not because of some magical force. But because like </a:t>
            </a:r>
            <a:r>
              <a:rPr lang="en-GB"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Percy Hammond said</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pPr marL="0" indent="0" algn="just">
              <a:lnSpc>
                <a:spcPct val="115000"/>
              </a:lnSpc>
              <a:spcAft>
                <a:spcPts val="1000"/>
              </a:spcAft>
              <a:buNone/>
            </a:pPr>
            <a:r>
              <a:rPr lang="en-GB" sz="1800" i="1" dirty="0">
                <a:effectLst/>
                <a:latin typeface="Calibri" panose="020F0502020204030204" pitchFamily="34" charset="0"/>
                <a:ea typeface="Calibri" panose="020F0502020204030204" pitchFamily="34" charset="0"/>
                <a:cs typeface="Times New Roman" panose="02020603050405020304" pitchFamily="18" charset="0"/>
              </a:rPr>
              <a:t>“the field describes the curvature that characterizes the electromagnetic interaction”.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15000"/>
              </a:lnSpc>
              <a:spcAft>
                <a:spcPts val="1000"/>
              </a:spcAft>
              <a:buNone/>
            </a:pPr>
            <a:r>
              <a:rPr lang="en-GB" sz="2400" dirty="0">
                <a:effectLst/>
                <a:latin typeface="Calibri" panose="020F0502020204030204" pitchFamily="34" charset="0"/>
                <a:ea typeface="Calibri" panose="020F0502020204030204" pitchFamily="34" charset="0"/>
                <a:cs typeface="Times New Roman" panose="02020603050405020304" pitchFamily="18" charset="0"/>
              </a:rPr>
              <a:t>So what’s the state of space for an electromagnetic field? </a:t>
            </a:r>
          </a:p>
          <a:p>
            <a:pPr marL="0" indent="0" algn="just">
              <a:lnSpc>
                <a:spcPct val="115000"/>
              </a:lnSpc>
              <a:spcAft>
                <a:spcPts val="1000"/>
              </a:spcAft>
              <a:buNone/>
            </a:pPr>
            <a:r>
              <a:rPr lang="en-GB" sz="2400" i="1" dirty="0">
                <a:effectLst/>
                <a:latin typeface="Calibri" panose="020F0502020204030204" pitchFamily="34" charset="0"/>
                <a:ea typeface="Calibri" panose="020F0502020204030204" pitchFamily="34" charset="0"/>
                <a:cs typeface="Times New Roman" panose="02020603050405020304" pitchFamily="18" charset="0"/>
              </a:rPr>
              <a:t>Curved.</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15000"/>
              </a:lnSpc>
              <a:spcAft>
                <a:spcPts val="1000"/>
              </a:spcAft>
              <a:buNone/>
            </a:pPr>
            <a:r>
              <a:rPr lang="en-GB" sz="1800" dirty="0">
                <a:effectLst/>
                <a:latin typeface="Calibri" panose="020F0502020204030204" pitchFamily="34" charset="0"/>
                <a:ea typeface="Calibri" panose="020F0502020204030204" pitchFamily="34" charset="0"/>
                <a:cs typeface="Times New Roman" panose="02020603050405020304" pitchFamily="18" charset="0"/>
              </a:rPr>
              <a:t>Electromagnetism is the strong curvature regime, not black holes. </a:t>
            </a:r>
          </a:p>
          <a:p>
            <a:pPr marL="0" indent="0">
              <a:buNone/>
            </a:pPr>
            <a:endParaRPr lang="en-GB" dirty="0"/>
          </a:p>
        </p:txBody>
      </p:sp>
      <p:sp>
        <p:nvSpPr>
          <p:cNvPr id="4" name="Slide Number Placeholder 3">
            <a:extLst>
              <a:ext uri="{FF2B5EF4-FFF2-40B4-BE49-F238E27FC236}">
                <a16:creationId xmlns:a16="http://schemas.microsoft.com/office/drawing/2014/main" id="{E2AD7DCB-9D5D-846A-DC6A-388819841F80}"/>
              </a:ext>
            </a:extLst>
          </p:cNvPr>
          <p:cNvSpPr>
            <a:spLocks noGrp="1"/>
          </p:cNvSpPr>
          <p:nvPr>
            <p:ph type="sldNum" sz="quarter" idx="12"/>
          </p:nvPr>
        </p:nvSpPr>
        <p:spPr/>
        <p:txBody>
          <a:bodyPr/>
          <a:lstStyle/>
          <a:p>
            <a:fld id="{ED3B57C1-3C4F-493A-8526-40F9C3310F7D}" type="slidenum">
              <a:rPr lang="en-GB" smtClean="0"/>
              <a:t>17</a:t>
            </a:fld>
            <a:endParaRPr lang="en-GB"/>
          </a:p>
        </p:txBody>
      </p:sp>
    </p:spTree>
    <p:extLst>
      <p:ext uri="{BB962C8B-B14F-4D97-AF65-F5344CB8AC3E}">
        <p14:creationId xmlns:p14="http://schemas.microsoft.com/office/powerpoint/2010/main" val="1119069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2E3B8-1A8D-9F29-202E-20D7EE0C9F19}"/>
              </a:ext>
            </a:extLst>
          </p:cNvPr>
          <p:cNvSpPr>
            <a:spLocks noGrp="1"/>
          </p:cNvSpPr>
          <p:nvPr>
            <p:ph type="title"/>
          </p:nvPr>
        </p:nvSpPr>
        <p:spPr/>
        <p:txBody>
          <a:bodyPr/>
          <a:lstStyle/>
          <a:p>
            <a:r>
              <a:rPr lang="en-GB" b="1" dirty="0">
                <a:effectLst/>
                <a:latin typeface="Calibri" panose="020F0502020204030204" pitchFamily="34" charset="0"/>
                <a:ea typeface="Calibri" panose="020F0502020204030204" pitchFamily="34" charset="0"/>
                <a:cs typeface="Times New Roman" panose="02020603050405020304" pitchFamily="18" charset="0"/>
              </a:rPr>
              <a:t>How do charged particles move?</a:t>
            </a:r>
            <a:br>
              <a:rPr lang="en-GB" sz="1800" dirty="0">
                <a:effectLst/>
                <a:latin typeface="Calibri" panose="020F0502020204030204" pitchFamily="34" charset="0"/>
                <a:ea typeface="Calibri" panose="020F0502020204030204" pitchFamily="34" charset="0"/>
                <a:cs typeface="Times New Roman" panose="02020603050405020304" pitchFamily="18" charset="0"/>
              </a:rPr>
            </a:br>
            <a:endParaRPr lang="en-GB" dirty="0"/>
          </a:p>
        </p:txBody>
      </p:sp>
      <p:sp>
        <p:nvSpPr>
          <p:cNvPr id="3" name="Content Placeholder 2">
            <a:extLst>
              <a:ext uri="{FF2B5EF4-FFF2-40B4-BE49-F238E27FC236}">
                <a16:creationId xmlns:a16="http://schemas.microsoft.com/office/drawing/2014/main" id="{0B38799D-096C-466A-D018-53687E826F3F}"/>
              </a:ext>
            </a:extLst>
          </p:cNvPr>
          <p:cNvSpPr>
            <a:spLocks noGrp="1"/>
          </p:cNvSpPr>
          <p:nvPr>
            <p:ph idx="1"/>
          </p:nvPr>
        </p:nvSpPr>
        <p:spPr>
          <a:xfrm>
            <a:off x="838200" y="1170039"/>
            <a:ext cx="10980174" cy="5407742"/>
          </a:xfrm>
        </p:spPr>
        <p:txBody>
          <a:bodyPr>
            <a:normAutofit lnSpcReduction="10000"/>
          </a:bodyPr>
          <a:lstStyle/>
          <a:p>
            <a:pPr marL="0" indent="0" algn="just">
              <a:lnSpc>
                <a:spcPct val="115000"/>
              </a:lnSpc>
              <a:spcAft>
                <a:spcPts val="1000"/>
              </a:spcAft>
              <a:buNone/>
            </a:pPr>
            <a:r>
              <a:rPr lang="en-GB" sz="1800" dirty="0">
                <a:effectLst/>
                <a:latin typeface="Calibri" panose="020F0502020204030204" pitchFamily="34" charset="0"/>
                <a:ea typeface="Calibri" panose="020F0502020204030204" pitchFamily="34" charset="0"/>
                <a:cs typeface="Times New Roman" panose="02020603050405020304" pitchFamily="18" charset="0"/>
              </a:rPr>
              <a:t>Opposite charged particles like the electron and the positron move around one another and towards one another. That’s because each is a “dynamical spinor”, and because electromagnetic field interactions result in linear electric force and rotational magnetic force. </a:t>
            </a:r>
          </a:p>
          <a:p>
            <a:pPr marL="0" indent="0" algn="ctr">
              <a:lnSpc>
                <a:spcPct val="115000"/>
              </a:lnSpc>
              <a:spcAft>
                <a:spcPts val="1000"/>
              </a:spcAft>
              <a:buNone/>
            </a:pPr>
            <a:endParaRPr lang="en-GB" sz="1800" i="1"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ctr">
              <a:lnSpc>
                <a:spcPct val="115000"/>
              </a:lnSpc>
              <a:spcAft>
                <a:spcPts val="1000"/>
              </a:spcAft>
              <a:buNone/>
            </a:pPr>
            <a:endParaRPr lang="en-GB" sz="1800" i="1" dirty="0">
              <a:latin typeface="Calibri" panose="020F0502020204030204" pitchFamily="34" charset="0"/>
              <a:ea typeface="Calibri" panose="020F0502020204030204" pitchFamily="34" charset="0"/>
              <a:cs typeface="Times New Roman" panose="02020603050405020304" pitchFamily="18" charset="0"/>
            </a:endParaRPr>
          </a:p>
          <a:p>
            <a:pPr marL="0" indent="0" algn="ctr">
              <a:lnSpc>
                <a:spcPct val="115000"/>
              </a:lnSpc>
              <a:spcAft>
                <a:spcPts val="1000"/>
              </a:spcAft>
              <a:buNone/>
            </a:pPr>
            <a:endParaRPr lang="en-GB" sz="1800" i="1"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ctr">
              <a:lnSpc>
                <a:spcPct val="115000"/>
              </a:lnSpc>
              <a:spcAft>
                <a:spcPts val="1000"/>
              </a:spcAft>
              <a:buNone/>
            </a:pPr>
            <a:endParaRPr lang="en-GB" sz="1800" i="1" dirty="0">
              <a:latin typeface="Calibri" panose="020F0502020204030204" pitchFamily="34" charset="0"/>
              <a:ea typeface="Calibri" panose="020F0502020204030204" pitchFamily="34" charset="0"/>
              <a:cs typeface="Times New Roman" panose="02020603050405020304" pitchFamily="18" charset="0"/>
            </a:endParaRPr>
          </a:p>
          <a:p>
            <a:pPr marL="0" indent="0" algn="ctr">
              <a:lnSpc>
                <a:spcPct val="115000"/>
              </a:lnSpc>
              <a:spcAft>
                <a:spcPts val="1000"/>
              </a:spcAft>
              <a:buNone/>
            </a:pPr>
            <a:endParaRPr lang="en-GB" sz="1400" i="1"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ctr">
              <a:lnSpc>
                <a:spcPct val="115000"/>
              </a:lnSpc>
              <a:spcAft>
                <a:spcPts val="1000"/>
              </a:spcAft>
              <a:buNone/>
            </a:pPr>
            <a:r>
              <a:rPr lang="en-GB" sz="1400" i="1" dirty="0" err="1">
                <a:effectLst/>
                <a:latin typeface="Calibri" panose="020F0502020204030204" pitchFamily="34" charset="0"/>
                <a:ea typeface="Calibri" panose="020F0502020204030204" pitchFamily="34" charset="0"/>
                <a:cs typeface="Times New Roman" panose="02020603050405020304" pitchFamily="18" charset="0"/>
              </a:rPr>
              <a:t>CCASA</a:t>
            </a:r>
            <a:r>
              <a:rPr lang="en-GB" sz="1400" i="1" dirty="0">
                <a:effectLst/>
                <a:latin typeface="Calibri" panose="020F0502020204030204" pitchFamily="34" charset="0"/>
                <a:ea typeface="Calibri" panose="020F0502020204030204" pitchFamily="34" charset="0"/>
                <a:cs typeface="Times New Roman" panose="02020603050405020304" pitchFamily="18" charset="0"/>
              </a:rPr>
              <a:t> </a:t>
            </a:r>
            <a:r>
              <a:rPr lang="en-GB" sz="1400" i="1"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2"/>
              </a:rPr>
              <a:t>positronium</a:t>
            </a:r>
            <a:r>
              <a:rPr lang="en-GB" sz="1400" i="1" dirty="0">
                <a:effectLst/>
                <a:latin typeface="Calibri" panose="020F0502020204030204" pitchFamily="34" charset="0"/>
                <a:ea typeface="Calibri" panose="020F0502020204030204" pitchFamily="34" charset="0"/>
                <a:cs typeface="Times New Roman" panose="02020603050405020304" pitchFamily="18" charset="0"/>
              </a:rPr>
              <a:t> image by </a:t>
            </a:r>
            <a:r>
              <a:rPr lang="en-GB" sz="1400" i="1" dirty="0" err="1">
                <a:effectLst/>
                <a:latin typeface="Calibri" panose="020F0502020204030204" pitchFamily="34" charset="0"/>
                <a:ea typeface="Calibri" panose="020F0502020204030204" pitchFamily="34" charset="0"/>
                <a:cs typeface="Times New Roman" panose="02020603050405020304" pitchFamily="18" charset="0"/>
              </a:rPr>
              <a:t>Manticorp</a:t>
            </a:r>
            <a:r>
              <a:rPr lang="en-GB" sz="1400" i="1" dirty="0">
                <a:effectLst/>
                <a:latin typeface="Calibri" panose="020F0502020204030204" pitchFamily="34" charset="0"/>
                <a:ea typeface="Calibri" panose="020F0502020204030204" pitchFamily="34" charset="0"/>
                <a:cs typeface="Times New Roman" panose="02020603050405020304" pitchFamily="18" charset="0"/>
              </a:rPr>
              <a:t>/Rubber duck, see </a:t>
            </a:r>
            <a:r>
              <a:rPr lang="en-GB" sz="1400" i="1"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Wikipedia</a:t>
            </a:r>
            <a:r>
              <a:rPr lang="en-GB" sz="1400" i="1" dirty="0">
                <a:effectLst/>
                <a:latin typeface="Calibri" panose="020F0502020204030204" pitchFamily="34" charset="0"/>
                <a:ea typeface="Calibri" panose="020F0502020204030204" pitchFamily="34" charset="0"/>
                <a:cs typeface="Times New Roman" panose="02020603050405020304" pitchFamily="18" charset="0"/>
              </a:rPr>
              <a:t>, spinor image drawn by me</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15000"/>
              </a:lnSpc>
              <a:spcAft>
                <a:spcPts val="1000"/>
              </a:spcAft>
              <a:buNone/>
            </a:pPr>
            <a:r>
              <a:rPr lang="en-GB" sz="1800" dirty="0">
                <a:effectLst/>
                <a:latin typeface="Calibri" panose="020F0502020204030204" pitchFamily="34" charset="0"/>
                <a:ea typeface="Calibri" panose="020F0502020204030204" pitchFamily="34" charset="0"/>
                <a:cs typeface="Times New Roman" panose="02020603050405020304" pitchFamily="18" charset="0"/>
              </a:rPr>
              <a:t>Note that it’s one field which results in two forces, not two different fields. The motion is  vorticial: counter-rotating vortices attract, co-rotating vortices repel. The motion does not occur because a point particle is situated in a field of force. It occurs because the particle spin is affected by its local state of space.  </a:t>
            </a:r>
          </a:p>
          <a:p>
            <a:endParaRPr lang="en-GB" dirty="0"/>
          </a:p>
        </p:txBody>
      </p:sp>
      <p:pic>
        <p:nvPicPr>
          <p:cNvPr id="4" name="Picture 3">
            <a:extLst>
              <a:ext uri="{FF2B5EF4-FFF2-40B4-BE49-F238E27FC236}">
                <a16:creationId xmlns:a16="http://schemas.microsoft.com/office/drawing/2014/main" id="{912BC955-C72A-A586-1BEF-80F852FF1B0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30880" y="2118359"/>
            <a:ext cx="6129430" cy="2886259"/>
          </a:xfrm>
          <a:prstGeom prst="rect">
            <a:avLst/>
          </a:prstGeom>
          <a:noFill/>
          <a:ln>
            <a:noFill/>
          </a:ln>
        </p:spPr>
      </p:pic>
      <p:sp>
        <p:nvSpPr>
          <p:cNvPr id="5" name="Slide Number Placeholder 4">
            <a:extLst>
              <a:ext uri="{FF2B5EF4-FFF2-40B4-BE49-F238E27FC236}">
                <a16:creationId xmlns:a16="http://schemas.microsoft.com/office/drawing/2014/main" id="{4A63D3F4-6977-78A8-4134-D217BDCA68E4}"/>
              </a:ext>
            </a:extLst>
          </p:cNvPr>
          <p:cNvSpPr>
            <a:spLocks noGrp="1"/>
          </p:cNvSpPr>
          <p:nvPr>
            <p:ph type="sldNum" sz="quarter" idx="12"/>
          </p:nvPr>
        </p:nvSpPr>
        <p:spPr/>
        <p:txBody>
          <a:bodyPr/>
          <a:lstStyle/>
          <a:p>
            <a:fld id="{ED3B57C1-3C4F-493A-8526-40F9C3310F7D}" type="slidenum">
              <a:rPr lang="en-GB" smtClean="0"/>
              <a:t>18</a:t>
            </a:fld>
            <a:endParaRPr lang="en-GB"/>
          </a:p>
        </p:txBody>
      </p:sp>
    </p:spTree>
    <p:extLst>
      <p:ext uri="{BB962C8B-B14F-4D97-AF65-F5344CB8AC3E}">
        <p14:creationId xmlns:p14="http://schemas.microsoft.com/office/powerpoint/2010/main" val="9925054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083C4-CC10-0D02-D5B9-4F74252002DB}"/>
              </a:ext>
            </a:extLst>
          </p:cNvPr>
          <p:cNvSpPr>
            <a:spLocks noGrp="1"/>
          </p:cNvSpPr>
          <p:nvPr>
            <p:ph type="title"/>
          </p:nvPr>
        </p:nvSpPr>
        <p:spPr>
          <a:xfrm>
            <a:off x="452283" y="365125"/>
            <a:ext cx="10901517" cy="1325563"/>
          </a:xfrm>
        </p:spPr>
        <p:txBody>
          <a:bodyPr/>
          <a:lstStyle/>
          <a:p>
            <a:r>
              <a:rPr lang="en-GB" b="1" dirty="0">
                <a:effectLst/>
                <a:latin typeface="Calibri" panose="020F0502020204030204" pitchFamily="34" charset="0"/>
                <a:ea typeface="Calibri" panose="020F0502020204030204" pitchFamily="34" charset="0"/>
                <a:cs typeface="Times New Roman" panose="02020603050405020304" pitchFamily="18" charset="0"/>
              </a:rPr>
              <a:t>Another historical note</a:t>
            </a:r>
            <a:r>
              <a:rPr lang="en-GB" sz="1800" b="1" dirty="0">
                <a:effectLst/>
                <a:latin typeface="Calibri" panose="020F0502020204030204" pitchFamily="34" charset="0"/>
                <a:ea typeface="Calibri" panose="020F0502020204030204" pitchFamily="34" charset="0"/>
                <a:cs typeface="Times New Roman" panose="02020603050405020304" pitchFamily="18" charset="0"/>
              </a:rPr>
              <a:t>:</a:t>
            </a:r>
            <a:br>
              <a:rPr lang="en-GB" sz="1800" dirty="0">
                <a:effectLst/>
                <a:latin typeface="Calibri" panose="020F0502020204030204" pitchFamily="34" charset="0"/>
                <a:ea typeface="Calibri" panose="020F0502020204030204" pitchFamily="34" charset="0"/>
                <a:cs typeface="Times New Roman" panose="02020603050405020304" pitchFamily="18" charset="0"/>
              </a:rPr>
            </a:br>
            <a:endParaRPr lang="en-GB" dirty="0"/>
          </a:p>
        </p:txBody>
      </p:sp>
      <p:sp>
        <p:nvSpPr>
          <p:cNvPr id="3" name="Content Placeholder 2">
            <a:extLst>
              <a:ext uri="{FF2B5EF4-FFF2-40B4-BE49-F238E27FC236}">
                <a16:creationId xmlns:a16="http://schemas.microsoft.com/office/drawing/2014/main" id="{33762D7E-9094-7E22-2198-1BB9C20E9CE6}"/>
              </a:ext>
            </a:extLst>
          </p:cNvPr>
          <p:cNvSpPr>
            <a:spLocks noGrp="1"/>
          </p:cNvSpPr>
          <p:nvPr>
            <p:ph idx="1"/>
          </p:nvPr>
        </p:nvSpPr>
        <p:spPr>
          <a:xfrm>
            <a:off x="452283" y="1120877"/>
            <a:ext cx="11336593" cy="5371998"/>
          </a:xfrm>
        </p:spPr>
        <p:txBody>
          <a:bodyPr>
            <a:normAutofit lnSpcReduction="10000"/>
          </a:bodyPr>
          <a:lstStyle/>
          <a:p>
            <a:pPr marL="0" indent="0" algn="just">
              <a:lnSpc>
                <a:spcPct val="115000"/>
              </a:lnSpc>
              <a:spcAft>
                <a:spcPts val="1000"/>
              </a:spcAft>
              <a:buNone/>
            </a:pPr>
            <a:r>
              <a:rPr lang="en-GB" sz="1800" dirty="0">
                <a:effectLst/>
                <a:latin typeface="Calibri" panose="020F0502020204030204" pitchFamily="34" charset="0"/>
                <a:ea typeface="Calibri" panose="020F0502020204030204" pitchFamily="34" charset="0"/>
                <a:cs typeface="Times New Roman" panose="02020603050405020304" pitchFamily="18" charset="0"/>
              </a:rPr>
              <a:t>Born and Infeld’s 1935 paper </a:t>
            </a:r>
            <a:r>
              <a:rPr lang="en-GB"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2"/>
              </a:rPr>
              <a:t>On the quantization of the new field theory II</a:t>
            </a:r>
            <a:r>
              <a:rPr lang="en-GB" sz="1800" dirty="0">
                <a:effectLst/>
                <a:latin typeface="Calibri" panose="020F0502020204030204" pitchFamily="34" charset="0"/>
                <a:ea typeface="Calibri" panose="020F0502020204030204" pitchFamily="34" charset="0"/>
                <a:cs typeface="Times New Roman" panose="02020603050405020304" pitchFamily="18" charset="0"/>
              </a:rPr>
              <a:t> is interesting. On page 12 they said this: </a:t>
            </a:r>
          </a:p>
          <a:p>
            <a:pPr marL="0" indent="0" algn="just">
              <a:lnSpc>
                <a:spcPct val="115000"/>
              </a:lnSpc>
              <a:spcAft>
                <a:spcPts val="1000"/>
              </a:spcAft>
              <a:buNone/>
            </a:pPr>
            <a:r>
              <a:rPr lang="en-GB" sz="1800" i="1" dirty="0">
                <a:effectLst/>
                <a:latin typeface="Calibri" panose="020F0502020204030204" pitchFamily="34" charset="0"/>
                <a:ea typeface="Calibri" panose="020F0502020204030204" pitchFamily="34" charset="0"/>
                <a:cs typeface="Times New Roman" panose="02020603050405020304" pitchFamily="18" charset="0"/>
              </a:rPr>
              <a:t>“the inner angular momentum plays evidently a similar role to the spin in the usual theory of the electron. But it has some great advantages: it is an integral of the motion and has a real physical meaning as a property of the electromagnetic field, whereas the spin is defined as an angular momentum of an extensionless point, a rather mystical assumption”</a:t>
            </a:r>
            <a:r>
              <a:rPr lang="en-GB" sz="1800" dirty="0">
                <a:effectLst/>
                <a:latin typeface="Calibri" panose="020F0502020204030204" pitchFamily="34" charset="0"/>
                <a:ea typeface="Calibri" panose="020F0502020204030204" pitchFamily="34" charset="0"/>
                <a:cs typeface="Times New Roman" panose="02020603050405020304" pitchFamily="18" charset="0"/>
              </a:rPr>
              <a:t>.</a:t>
            </a:r>
          </a:p>
          <a:p>
            <a:pPr marL="0" indent="0" algn="just">
              <a:lnSpc>
                <a:spcPct val="115000"/>
              </a:lnSpc>
              <a:spcAft>
                <a:spcPts val="1000"/>
              </a:spcAft>
              <a:buNone/>
            </a:pPr>
            <a:r>
              <a:rPr lang="en-GB" sz="1800" dirty="0">
                <a:effectLst/>
                <a:latin typeface="Calibri" panose="020F0502020204030204" pitchFamily="34" charset="0"/>
                <a:ea typeface="Calibri" panose="020F0502020204030204" pitchFamily="34" charset="0"/>
                <a:cs typeface="Times New Roman" panose="02020603050405020304" pitchFamily="18" charset="0"/>
              </a:rPr>
              <a:t>On page 17 they said this: </a:t>
            </a:r>
          </a:p>
          <a:p>
            <a:pPr marL="0" indent="0" algn="just">
              <a:lnSpc>
                <a:spcPct val="115000"/>
              </a:lnSpc>
              <a:spcAft>
                <a:spcPts val="1000"/>
              </a:spcAft>
              <a:buNone/>
            </a:pPr>
            <a:r>
              <a:rPr lang="en-GB" sz="1800" i="1" dirty="0">
                <a:effectLst/>
                <a:latin typeface="Calibri" panose="020F0502020204030204" pitchFamily="34" charset="0"/>
                <a:ea typeface="Calibri" panose="020F0502020204030204" pitchFamily="34" charset="0"/>
                <a:cs typeface="Times New Roman" panose="02020603050405020304" pitchFamily="18" charset="0"/>
              </a:rPr>
              <a:t>“we think that the value of Dirac’s theory lies more in mathematical advantages than in its physical significance. It is well known that other systems with spin ½ do not obey Dirac’s laws; even the simplest one, the proton, has properties contradicting the consequences of Dirac’s equation”.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15000"/>
              </a:lnSpc>
              <a:spcAft>
                <a:spcPts val="1000"/>
              </a:spcAft>
              <a:buNone/>
            </a:pPr>
            <a:r>
              <a:rPr lang="en-GB" sz="1800" dirty="0">
                <a:effectLst/>
                <a:latin typeface="Calibri" panose="020F0502020204030204" pitchFamily="34" charset="0"/>
                <a:ea typeface="Calibri" panose="020F0502020204030204" pitchFamily="34" charset="0"/>
                <a:cs typeface="Times New Roman" panose="02020603050405020304" pitchFamily="18" charset="0"/>
              </a:rPr>
              <a:t>They also said this: </a:t>
            </a:r>
          </a:p>
          <a:p>
            <a:pPr marL="0" indent="0" algn="just">
              <a:lnSpc>
                <a:spcPct val="115000"/>
              </a:lnSpc>
              <a:spcAft>
                <a:spcPts val="1000"/>
              </a:spcAft>
              <a:buNone/>
            </a:pPr>
            <a:r>
              <a:rPr lang="en-GB" sz="1800" i="1" dirty="0">
                <a:effectLst/>
                <a:latin typeface="Calibri" panose="020F0502020204030204" pitchFamily="34" charset="0"/>
                <a:ea typeface="Calibri" panose="020F0502020204030204" pitchFamily="34" charset="0"/>
                <a:cs typeface="Times New Roman" panose="02020603050405020304" pitchFamily="18" charset="0"/>
              </a:rPr>
              <a:t>“the rest-mass occurring in our theory is not, as in Dirac’s, an absolute constant of the system but the total internal energy, depending on rotation and internal motion of the parts of the system. An external field will influence not only the translational motion, but also these internal motions”.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dirty="0"/>
          </a:p>
        </p:txBody>
      </p:sp>
      <p:sp>
        <p:nvSpPr>
          <p:cNvPr id="4" name="Slide Number Placeholder 3">
            <a:extLst>
              <a:ext uri="{FF2B5EF4-FFF2-40B4-BE49-F238E27FC236}">
                <a16:creationId xmlns:a16="http://schemas.microsoft.com/office/drawing/2014/main" id="{5947637A-8C9D-7F45-F016-715B24C1F304}"/>
              </a:ext>
            </a:extLst>
          </p:cNvPr>
          <p:cNvSpPr>
            <a:spLocks noGrp="1"/>
          </p:cNvSpPr>
          <p:nvPr>
            <p:ph type="sldNum" sz="quarter" idx="12"/>
          </p:nvPr>
        </p:nvSpPr>
        <p:spPr/>
        <p:txBody>
          <a:bodyPr/>
          <a:lstStyle/>
          <a:p>
            <a:fld id="{ED3B57C1-3C4F-493A-8526-40F9C3310F7D}" type="slidenum">
              <a:rPr lang="en-GB" smtClean="0"/>
              <a:t>19</a:t>
            </a:fld>
            <a:endParaRPr lang="en-GB"/>
          </a:p>
        </p:txBody>
      </p:sp>
    </p:spTree>
    <p:extLst>
      <p:ext uri="{BB962C8B-B14F-4D97-AF65-F5344CB8AC3E}">
        <p14:creationId xmlns:p14="http://schemas.microsoft.com/office/powerpoint/2010/main" val="37288110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4F3B5-4BB4-625A-D19F-1BEB6B6AEDBD}"/>
              </a:ext>
            </a:extLst>
          </p:cNvPr>
          <p:cNvSpPr>
            <a:spLocks noGrp="1"/>
          </p:cNvSpPr>
          <p:nvPr>
            <p:ph type="title"/>
          </p:nvPr>
        </p:nvSpPr>
        <p:spPr/>
        <p:txBody>
          <a:bodyPr/>
          <a:lstStyle/>
          <a:p>
            <a:r>
              <a:rPr lang="en-GB" b="1" dirty="0">
                <a:latin typeface="Calibri" panose="020F0502020204030204" pitchFamily="34" charset="0"/>
                <a:ea typeface="Calibri" panose="020F0502020204030204" pitchFamily="34" charset="0"/>
                <a:cs typeface="Calibri" panose="020F0502020204030204" pitchFamily="34" charset="0"/>
              </a:rPr>
              <a:t>A note from history</a:t>
            </a:r>
          </a:p>
        </p:txBody>
      </p:sp>
      <p:sp>
        <p:nvSpPr>
          <p:cNvPr id="3" name="Content Placeholder 2">
            <a:extLst>
              <a:ext uri="{FF2B5EF4-FFF2-40B4-BE49-F238E27FC236}">
                <a16:creationId xmlns:a16="http://schemas.microsoft.com/office/drawing/2014/main" id="{223EB0B7-EAF3-BF1D-E08A-FBDB86376379}"/>
              </a:ext>
            </a:extLst>
          </p:cNvPr>
          <p:cNvSpPr>
            <a:spLocks noGrp="1"/>
          </p:cNvSpPr>
          <p:nvPr>
            <p:ph idx="1"/>
          </p:nvPr>
        </p:nvSpPr>
        <p:spPr>
          <a:xfrm>
            <a:off x="838200" y="1465006"/>
            <a:ext cx="10515600" cy="4711957"/>
          </a:xfrm>
        </p:spPr>
        <p:txBody>
          <a:bodyPr>
            <a:normAutofit/>
          </a:bodyPr>
          <a:lstStyle/>
          <a:p>
            <a:pPr algn="just">
              <a:lnSpc>
                <a:spcPct val="115000"/>
              </a:lnSpc>
              <a:spcAft>
                <a:spcPts val="1000"/>
              </a:spcAft>
              <a:buNone/>
            </a:pPr>
            <a:r>
              <a:rPr lang="en-GB" sz="1800" dirty="0">
                <a:effectLst/>
                <a:latin typeface="Calibri" panose="020F0502020204030204" pitchFamily="34" charset="0"/>
                <a:ea typeface="Calibri" panose="020F0502020204030204" pitchFamily="34" charset="0"/>
                <a:cs typeface="Times New Roman" panose="02020603050405020304" pitchFamily="18" charset="0"/>
              </a:rPr>
              <a:t>See Maxwell’s 1861 </a:t>
            </a:r>
            <a:r>
              <a:rPr lang="en-GB"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2"/>
              </a:rPr>
              <a:t>On Physical Lines of Force</a:t>
            </a:r>
            <a:r>
              <a:rPr lang="en-GB" sz="1800" dirty="0">
                <a:effectLst/>
                <a:latin typeface="Calibri" panose="020F0502020204030204" pitchFamily="34" charset="0"/>
                <a:ea typeface="Calibri" panose="020F0502020204030204" pitchFamily="34" charset="0"/>
                <a:cs typeface="Times New Roman" panose="02020603050405020304" pitchFamily="18" charset="0"/>
              </a:rPr>
              <a:t> and note </a:t>
            </a:r>
            <a:r>
              <a:rPr lang="en-GB"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this</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pPr marL="0" indent="0" algn="just">
              <a:lnSpc>
                <a:spcPct val="115000"/>
              </a:lnSpc>
              <a:spcAft>
                <a:spcPts val="1000"/>
              </a:spcAft>
              <a:buNone/>
            </a:pPr>
            <a:r>
              <a:rPr lang="en-GB" sz="1800" i="1" dirty="0">
                <a:effectLst/>
                <a:latin typeface="Calibri" panose="020F0502020204030204" pitchFamily="34" charset="0"/>
                <a:ea typeface="Calibri" panose="020F0502020204030204" pitchFamily="34" charset="0"/>
                <a:cs typeface="Times New Roman" panose="02020603050405020304" pitchFamily="18" charset="0"/>
              </a:rPr>
              <a:t>“a motion of translation along an axis cannot produce a rotation about that axis unless it meets with some special mechanism, like that of a </a:t>
            </a:r>
            <a:r>
              <a:rPr lang="en-GB" sz="1800" b="1" i="1" dirty="0">
                <a:effectLst/>
                <a:latin typeface="Calibri" panose="020F0502020204030204" pitchFamily="34" charset="0"/>
                <a:ea typeface="Calibri" panose="020F0502020204030204" pitchFamily="34" charset="0"/>
                <a:cs typeface="Times New Roman" panose="02020603050405020304" pitchFamily="18" charset="0"/>
              </a:rPr>
              <a:t>screw</a:t>
            </a:r>
            <a:r>
              <a:rPr lang="en-GB" sz="1800" i="1"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15000"/>
              </a:lnSpc>
              <a:spcAft>
                <a:spcPts val="1000"/>
              </a:spcAft>
              <a:buNone/>
            </a:pPr>
            <a:r>
              <a:rPr lang="en-GB" sz="1800" dirty="0">
                <a:effectLst/>
                <a:latin typeface="Calibri" panose="020F0502020204030204" pitchFamily="34" charset="0"/>
                <a:ea typeface="Calibri" panose="020F0502020204030204" pitchFamily="34" charset="0"/>
                <a:cs typeface="Times New Roman" panose="02020603050405020304" pitchFamily="18" charset="0"/>
              </a:rPr>
              <a:t>A screw? What did he mean by that? And why was he talking about molecular vortices? Here’s the screw again in Minkowski’s 1908 </a:t>
            </a:r>
            <a:r>
              <a:rPr lang="en-GB"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4"/>
              </a:rPr>
              <a:t>Space and Time</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pPr marL="0" indent="0" algn="just">
              <a:lnSpc>
                <a:spcPct val="115000"/>
              </a:lnSpc>
              <a:spcAft>
                <a:spcPts val="1000"/>
              </a:spcAft>
              <a:buNone/>
            </a:pPr>
            <a:r>
              <a:rPr lang="en-GB" sz="1800" i="1" dirty="0">
                <a:effectLst/>
                <a:latin typeface="Calibri" panose="020F0502020204030204" pitchFamily="34" charset="0"/>
                <a:ea typeface="Calibri" panose="020F0502020204030204" pitchFamily="34" charset="0"/>
                <a:cs typeface="Times New Roman" panose="02020603050405020304" pitchFamily="18" charset="0"/>
              </a:rPr>
              <a:t>“In the description of the field caused by the electron itself, then it will appear that the division of the field into electric and magnetic forces is a relative one with respect to the time-axis assumed; the two forces considered together can most vividly be described by a certain analogy to the force</a:t>
            </a:r>
            <a:r>
              <a:rPr lang="en-GB" sz="1800" b="1" i="1" dirty="0">
                <a:effectLst/>
                <a:latin typeface="Calibri" panose="020F0502020204030204" pitchFamily="34" charset="0"/>
                <a:ea typeface="Calibri" panose="020F0502020204030204" pitchFamily="34" charset="0"/>
                <a:cs typeface="Times New Roman" panose="02020603050405020304" pitchFamily="18" charset="0"/>
              </a:rPr>
              <a:t>-screw</a:t>
            </a:r>
            <a:r>
              <a:rPr lang="en-GB" sz="1800" i="1" dirty="0">
                <a:effectLst/>
                <a:latin typeface="Calibri" panose="020F0502020204030204" pitchFamily="34" charset="0"/>
                <a:ea typeface="Calibri" panose="020F0502020204030204" pitchFamily="34" charset="0"/>
                <a:cs typeface="Times New Roman" panose="02020603050405020304" pitchFamily="18" charset="0"/>
              </a:rPr>
              <a:t> in mechanics; the analogy is, however, imperfect”.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15000"/>
              </a:lnSpc>
              <a:spcAft>
                <a:spcPts val="1000"/>
              </a:spcAft>
              <a:buNone/>
            </a:pPr>
            <a:r>
              <a:rPr lang="en-GB" sz="1800" dirty="0">
                <a:effectLst/>
                <a:latin typeface="Calibri" panose="020F0502020204030204" pitchFamily="34" charset="0"/>
                <a:ea typeface="Calibri" panose="020F0502020204030204" pitchFamily="34" charset="0"/>
                <a:cs typeface="Times New Roman" panose="02020603050405020304" pitchFamily="18" charset="0"/>
              </a:rPr>
              <a:t>There’s the screw again. What did Minkowski mean? And what did he mean about the time axis? By the way, note that he referred to </a:t>
            </a:r>
            <a:r>
              <a:rPr lang="en-GB" sz="1800" i="1" dirty="0">
                <a:effectLst/>
                <a:latin typeface="Calibri" panose="020F0502020204030204" pitchFamily="34" charset="0"/>
                <a:ea typeface="Calibri" panose="020F0502020204030204" pitchFamily="34" charset="0"/>
                <a:cs typeface="Times New Roman" panose="02020603050405020304" pitchFamily="18" charset="0"/>
              </a:rPr>
              <a:t>the</a:t>
            </a:r>
            <a:r>
              <a:rPr lang="en-GB" sz="1800" dirty="0">
                <a:effectLst/>
                <a:latin typeface="Calibri" panose="020F0502020204030204" pitchFamily="34" charset="0"/>
                <a:ea typeface="Calibri" panose="020F0502020204030204" pitchFamily="34" charset="0"/>
                <a:cs typeface="Times New Roman" panose="02020603050405020304" pitchFamily="18" charset="0"/>
              </a:rPr>
              <a:t> field and the </a:t>
            </a:r>
            <a:r>
              <a:rPr lang="en-GB" sz="1800" i="1" dirty="0">
                <a:effectLst/>
                <a:latin typeface="Calibri" panose="020F0502020204030204" pitchFamily="34" charset="0"/>
                <a:ea typeface="Calibri" panose="020F0502020204030204" pitchFamily="34" charset="0"/>
                <a:cs typeface="Times New Roman" panose="02020603050405020304" pitchFamily="18" charset="0"/>
              </a:rPr>
              <a:t>two forces</a:t>
            </a:r>
            <a:r>
              <a:rPr lang="en-GB" sz="1800" dirty="0">
                <a:effectLst/>
                <a:latin typeface="Calibri" panose="020F0502020204030204" pitchFamily="34" charset="0"/>
                <a:ea typeface="Calibri" panose="020F0502020204030204" pitchFamily="34" charset="0"/>
                <a:cs typeface="Times New Roman" panose="02020603050405020304" pitchFamily="18" charset="0"/>
              </a:rPr>
              <a:t>. Remember that. It’s important.  </a:t>
            </a:r>
          </a:p>
          <a:p>
            <a:endParaRPr lang="en-GB" dirty="0"/>
          </a:p>
        </p:txBody>
      </p:sp>
      <p:sp>
        <p:nvSpPr>
          <p:cNvPr id="4" name="Slide Number Placeholder 3">
            <a:extLst>
              <a:ext uri="{FF2B5EF4-FFF2-40B4-BE49-F238E27FC236}">
                <a16:creationId xmlns:a16="http://schemas.microsoft.com/office/drawing/2014/main" id="{E0680F3C-ACF5-9F3F-5EF9-C8F953E89066}"/>
              </a:ext>
            </a:extLst>
          </p:cNvPr>
          <p:cNvSpPr>
            <a:spLocks noGrp="1"/>
          </p:cNvSpPr>
          <p:nvPr>
            <p:ph type="sldNum" sz="quarter" idx="12"/>
          </p:nvPr>
        </p:nvSpPr>
        <p:spPr/>
        <p:txBody>
          <a:bodyPr/>
          <a:lstStyle/>
          <a:p>
            <a:fld id="{ED3B57C1-3C4F-493A-8526-40F9C3310F7D}" type="slidenum">
              <a:rPr lang="en-GB" smtClean="0"/>
              <a:t>2</a:t>
            </a:fld>
            <a:endParaRPr lang="en-GB"/>
          </a:p>
        </p:txBody>
      </p:sp>
    </p:spTree>
    <p:extLst>
      <p:ext uri="{BB962C8B-B14F-4D97-AF65-F5344CB8AC3E}">
        <p14:creationId xmlns:p14="http://schemas.microsoft.com/office/powerpoint/2010/main" val="16264644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04FB0-37B4-AF95-BB0B-D095EB3396C1}"/>
              </a:ext>
            </a:extLst>
          </p:cNvPr>
          <p:cNvSpPr>
            <a:spLocks noGrp="1"/>
          </p:cNvSpPr>
          <p:nvPr>
            <p:ph type="title"/>
          </p:nvPr>
        </p:nvSpPr>
        <p:spPr>
          <a:xfrm>
            <a:off x="838200" y="365125"/>
            <a:ext cx="10744200" cy="1325563"/>
          </a:xfrm>
        </p:spPr>
        <p:txBody>
          <a:bodyPr>
            <a:normAutofit fontScale="90000"/>
          </a:bodyPr>
          <a:lstStyle/>
          <a:p>
            <a:r>
              <a:rPr lang="en-GB" sz="4000" b="1" dirty="0">
                <a:effectLst/>
                <a:latin typeface="Calibri" panose="020F0502020204030204" pitchFamily="34" charset="0"/>
                <a:ea typeface="Calibri" panose="020F0502020204030204" pitchFamily="34" charset="0"/>
                <a:cs typeface="Times New Roman" panose="02020603050405020304" pitchFamily="18" charset="0"/>
              </a:rPr>
              <a:t>So what’s an electric field, and what’s a magnetic field?</a:t>
            </a:r>
            <a:br>
              <a:rPr lang="en-GB" sz="1800" dirty="0">
                <a:effectLst/>
                <a:latin typeface="Calibri" panose="020F0502020204030204" pitchFamily="34" charset="0"/>
                <a:ea typeface="Calibri" panose="020F0502020204030204" pitchFamily="34" charset="0"/>
                <a:cs typeface="Times New Roman" panose="02020603050405020304" pitchFamily="18" charset="0"/>
              </a:rPr>
            </a:br>
            <a:endParaRPr lang="en-GB" dirty="0"/>
          </a:p>
        </p:txBody>
      </p:sp>
      <p:sp>
        <p:nvSpPr>
          <p:cNvPr id="3" name="Content Placeholder 2">
            <a:extLst>
              <a:ext uri="{FF2B5EF4-FFF2-40B4-BE49-F238E27FC236}">
                <a16:creationId xmlns:a16="http://schemas.microsoft.com/office/drawing/2014/main" id="{28AEB243-050B-B1AB-15F3-D505E1910A53}"/>
              </a:ext>
            </a:extLst>
          </p:cNvPr>
          <p:cNvSpPr>
            <a:spLocks noGrp="1"/>
          </p:cNvSpPr>
          <p:nvPr>
            <p:ph idx="1"/>
          </p:nvPr>
        </p:nvSpPr>
        <p:spPr>
          <a:xfrm>
            <a:off x="838200" y="1140542"/>
            <a:ext cx="10515600" cy="5036421"/>
          </a:xfrm>
        </p:spPr>
        <p:txBody>
          <a:bodyPr/>
          <a:lstStyle/>
          <a:p>
            <a:pPr marL="0" indent="0" algn="just">
              <a:lnSpc>
                <a:spcPct val="115000"/>
              </a:lnSpc>
              <a:spcAft>
                <a:spcPts val="1000"/>
              </a:spcAft>
              <a:buNone/>
            </a:pPr>
            <a:r>
              <a:rPr lang="en-GB" sz="2400" dirty="0">
                <a:effectLst/>
                <a:latin typeface="Calibri" panose="020F0502020204030204" pitchFamily="34" charset="0"/>
                <a:ea typeface="Calibri" panose="020F0502020204030204" pitchFamily="34" charset="0"/>
                <a:cs typeface="Times New Roman" panose="02020603050405020304" pitchFamily="18" charset="0"/>
              </a:rPr>
              <a:t>I think it’s simpler than you think:</a:t>
            </a:r>
          </a:p>
          <a:p>
            <a:pPr marL="0" indent="0" algn="just">
              <a:lnSpc>
                <a:spcPct val="115000"/>
              </a:lnSpc>
              <a:spcAft>
                <a:spcPts val="1000"/>
              </a:spcAft>
              <a:buNone/>
            </a:pPr>
            <a:r>
              <a:rPr lang="en-GB" sz="2400" i="1" dirty="0">
                <a:effectLst/>
                <a:latin typeface="Calibri" panose="020F0502020204030204" pitchFamily="34" charset="0"/>
                <a:ea typeface="Calibri" panose="020F0502020204030204" pitchFamily="34" charset="0"/>
                <a:cs typeface="Times New Roman" panose="02020603050405020304" pitchFamily="18" charset="0"/>
              </a:rPr>
              <a:t>An electric field is where we contrive our charged particles such that the rotational forces cancel but the linear forces do not. </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15000"/>
              </a:lnSpc>
              <a:spcAft>
                <a:spcPts val="1000"/>
              </a:spcAft>
              <a:buNone/>
            </a:pPr>
            <a:r>
              <a:rPr lang="en-GB" sz="2400" i="1" dirty="0">
                <a:effectLst/>
                <a:latin typeface="Calibri" panose="020F0502020204030204" pitchFamily="34" charset="0"/>
                <a:ea typeface="Calibri" panose="020F0502020204030204" pitchFamily="34" charset="0"/>
                <a:cs typeface="Times New Roman" panose="02020603050405020304" pitchFamily="18" charset="0"/>
              </a:rPr>
              <a:t>A magnetic field is where we contrive our charged particles such that the linear forces cancel but the rotational forces do not. </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dirty="0"/>
          </a:p>
        </p:txBody>
      </p:sp>
      <p:sp>
        <p:nvSpPr>
          <p:cNvPr id="4" name="Slide Number Placeholder 3">
            <a:extLst>
              <a:ext uri="{FF2B5EF4-FFF2-40B4-BE49-F238E27FC236}">
                <a16:creationId xmlns:a16="http://schemas.microsoft.com/office/drawing/2014/main" id="{72B12A59-8164-8309-CE37-E511518C7106}"/>
              </a:ext>
            </a:extLst>
          </p:cNvPr>
          <p:cNvSpPr>
            <a:spLocks noGrp="1"/>
          </p:cNvSpPr>
          <p:nvPr>
            <p:ph type="sldNum" sz="quarter" idx="12"/>
          </p:nvPr>
        </p:nvSpPr>
        <p:spPr/>
        <p:txBody>
          <a:bodyPr/>
          <a:lstStyle/>
          <a:p>
            <a:fld id="{ED3B57C1-3C4F-493A-8526-40F9C3310F7D}" type="slidenum">
              <a:rPr lang="en-GB" smtClean="0"/>
              <a:t>20</a:t>
            </a:fld>
            <a:endParaRPr lang="en-GB"/>
          </a:p>
        </p:txBody>
      </p:sp>
    </p:spTree>
    <p:extLst>
      <p:ext uri="{BB962C8B-B14F-4D97-AF65-F5344CB8AC3E}">
        <p14:creationId xmlns:p14="http://schemas.microsoft.com/office/powerpoint/2010/main" val="27804559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4140F8-6A5D-C3B0-D89D-3AA5B0F8C87F}"/>
              </a:ext>
            </a:extLst>
          </p:cNvPr>
          <p:cNvSpPr>
            <a:spLocks noGrp="1"/>
          </p:cNvSpPr>
          <p:nvPr>
            <p:ph type="title"/>
          </p:nvPr>
        </p:nvSpPr>
        <p:spPr>
          <a:xfrm>
            <a:off x="491613" y="365125"/>
            <a:ext cx="10862187" cy="1325563"/>
          </a:xfrm>
        </p:spPr>
        <p:txBody>
          <a:bodyPr>
            <a:normAutofit fontScale="90000"/>
          </a:bodyPr>
          <a:lstStyle/>
          <a:p>
            <a:r>
              <a:rPr lang="en-GB" sz="3300" b="1" dirty="0">
                <a:effectLst/>
                <a:latin typeface="Calibri" panose="020F0502020204030204" pitchFamily="34" charset="0"/>
                <a:ea typeface="Calibri" panose="020F0502020204030204" pitchFamily="34" charset="0"/>
                <a:cs typeface="Times New Roman" panose="02020603050405020304" pitchFamily="18" charset="0"/>
              </a:rPr>
              <a:t>Why does motion transform an electric field into a magnetic field?</a:t>
            </a:r>
            <a:br>
              <a:rPr lang="en-GB" sz="3200" dirty="0">
                <a:effectLst/>
                <a:latin typeface="Calibri" panose="020F0502020204030204" pitchFamily="34" charset="0"/>
                <a:ea typeface="Calibri" panose="020F0502020204030204" pitchFamily="34" charset="0"/>
                <a:cs typeface="Times New Roman" panose="02020603050405020304" pitchFamily="18" charset="0"/>
              </a:rPr>
            </a:br>
            <a:endParaRPr lang="en-GB" dirty="0"/>
          </a:p>
        </p:txBody>
      </p:sp>
      <p:sp>
        <p:nvSpPr>
          <p:cNvPr id="3" name="Content Placeholder 2">
            <a:extLst>
              <a:ext uri="{FF2B5EF4-FFF2-40B4-BE49-F238E27FC236}">
                <a16:creationId xmlns:a16="http://schemas.microsoft.com/office/drawing/2014/main" id="{7E274512-DE96-CB3C-C0F6-0AB46EB37E2D}"/>
              </a:ext>
            </a:extLst>
          </p:cNvPr>
          <p:cNvSpPr>
            <a:spLocks noGrp="1"/>
          </p:cNvSpPr>
          <p:nvPr>
            <p:ph idx="1"/>
          </p:nvPr>
        </p:nvSpPr>
        <p:spPr>
          <a:xfrm>
            <a:off x="491613" y="1238865"/>
            <a:ext cx="11375921" cy="5254010"/>
          </a:xfrm>
        </p:spPr>
        <p:txBody>
          <a:bodyPr>
            <a:normAutofit/>
          </a:bodyPr>
          <a:lstStyle/>
          <a:p>
            <a:pPr marL="0" indent="0" algn="just">
              <a:lnSpc>
                <a:spcPct val="115000"/>
              </a:lnSpc>
              <a:spcAft>
                <a:spcPts val="1000"/>
              </a:spcAft>
              <a:buNone/>
            </a:pPr>
            <a:r>
              <a:rPr lang="en-GB" sz="1800" dirty="0">
                <a:effectLst/>
                <a:latin typeface="Calibri" panose="020F0502020204030204" pitchFamily="34" charset="0"/>
                <a:ea typeface="Calibri" panose="020F0502020204030204" pitchFamily="34" charset="0"/>
                <a:cs typeface="Times New Roman" panose="02020603050405020304" pitchFamily="18" charset="0"/>
              </a:rPr>
              <a:t>Again I think it’s simpler than you think:</a:t>
            </a:r>
          </a:p>
          <a:p>
            <a:pPr marL="0" indent="0" algn="just">
              <a:lnSpc>
                <a:spcPct val="115000"/>
              </a:lnSpc>
              <a:spcAft>
                <a:spcPts val="1000"/>
              </a:spcAft>
              <a:buNone/>
            </a:pPr>
            <a:r>
              <a:rPr lang="en-GB" sz="1800" i="1" dirty="0">
                <a:effectLst/>
                <a:latin typeface="Calibri" panose="020F0502020204030204" pitchFamily="34" charset="0"/>
                <a:ea typeface="Calibri" panose="020F0502020204030204" pitchFamily="34" charset="0"/>
                <a:cs typeface="Times New Roman" panose="02020603050405020304" pitchFamily="18" charset="0"/>
              </a:rPr>
              <a:t>Because the frame-dragged curved space of electromagnetism is like twist and turn.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15000"/>
              </a:lnSpc>
              <a:spcAft>
                <a:spcPts val="1000"/>
              </a:spcAft>
              <a:buNone/>
            </a:pPr>
            <a:r>
              <a:rPr lang="en-GB" sz="1800" dirty="0">
                <a:effectLst/>
                <a:latin typeface="Calibri" panose="020F0502020204030204" pitchFamily="34" charset="0"/>
                <a:ea typeface="Calibri" panose="020F0502020204030204" pitchFamily="34" charset="0"/>
                <a:cs typeface="Times New Roman" panose="02020603050405020304" pitchFamily="18" charset="0"/>
              </a:rPr>
              <a:t>So you can think of an electromagnetic field as a “twist” field. A place where space is curved, this curvature typically diminishing from a central point. Note this:</a:t>
            </a:r>
          </a:p>
          <a:p>
            <a:pPr marL="0" indent="0" algn="just">
              <a:lnSpc>
                <a:spcPct val="115000"/>
              </a:lnSpc>
              <a:spcAft>
                <a:spcPts val="1000"/>
              </a:spcAft>
              <a:buNone/>
            </a:pPr>
            <a:r>
              <a:rPr lang="en-GB" sz="1800" i="1" dirty="0">
                <a:effectLst/>
                <a:latin typeface="Calibri" panose="020F0502020204030204" pitchFamily="34" charset="0"/>
                <a:ea typeface="Calibri" panose="020F0502020204030204" pitchFamily="34" charset="0"/>
                <a:cs typeface="Times New Roman" panose="02020603050405020304" pitchFamily="18" charset="0"/>
              </a:rPr>
              <a:t>If you move relative to a twist field you might say it’s a turn field.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15000"/>
              </a:lnSpc>
              <a:spcAft>
                <a:spcPts val="1000"/>
              </a:spcAft>
              <a:buNone/>
            </a:pPr>
            <a:r>
              <a:rPr lang="en-GB" sz="1800" dirty="0">
                <a:effectLst/>
                <a:latin typeface="Calibri" panose="020F0502020204030204" pitchFamily="34" charset="0"/>
                <a:ea typeface="Calibri" panose="020F0502020204030204" pitchFamily="34" charset="0"/>
                <a:cs typeface="Times New Roman" panose="02020603050405020304" pitchFamily="18" charset="0"/>
              </a:rPr>
              <a:t>Or a rotor field if you prefer. The European term for </a:t>
            </a:r>
            <a:r>
              <a:rPr lang="en-GB"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2"/>
              </a:rPr>
              <a:t>curl</a:t>
            </a:r>
            <a:r>
              <a:rPr lang="en-GB" sz="1800" dirty="0">
                <a:effectLst/>
                <a:latin typeface="Calibri" panose="020F0502020204030204" pitchFamily="34" charset="0"/>
                <a:ea typeface="Calibri" panose="020F0502020204030204" pitchFamily="34" charset="0"/>
                <a:cs typeface="Times New Roman" panose="02020603050405020304" pitchFamily="18" charset="0"/>
              </a:rPr>
              <a:t> is rot, which is short for rotor. Also note this:</a:t>
            </a:r>
          </a:p>
          <a:p>
            <a:pPr marL="0" indent="0" algn="just">
              <a:lnSpc>
                <a:spcPct val="115000"/>
              </a:lnSpc>
              <a:spcAft>
                <a:spcPts val="1000"/>
              </a:spcAft>
              <a:buNone/>
            </a:pPr>
            <a:r>
              <a:rPr lang="en-GB" sz="1800" i="1" dirty="0">
                <a:effectLst/>
                <a:latin typeface="Calibri" panose="020F0502020204030204" pitchFamily="34" charset="0"/>
                <a:ea typeface="Calibri" panose="020F0502020204030204" pitchFamily="34" charset="0"/>
                <a:cs typeface="Times New Roman" panose="02020603050405020304" pitchFamily="18" charset="0"/>
              </a:rPr>
              <a:t>If you moved relative to a turn field, you might say it’s a twist field.</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15000"/>
              </a:lnSpc>
              <a:spcAft>
                <a:spcPts val="1000"/>
              </a:spcAft>
              <a:buNone/>
            </a:pPr>
            <a:r>
              <a:rPr lang="en-GB" sz="1800" dirty="0">
                <a:effectLst/>
                <a:latin typeface="Calibri" panose="020F0502020204030204" pitchFamily="34" charset="0"/>
                <a:ea typeface="Calibri" panose="020F0502020204030204" pitchFamily="34" charset="0"/>
                <a:cs typeface="Times New Roman" panose="02020603050405020304" pitchFamily="18" charset="0"/>
              </a:rPr>
              <a:t>It’s nothing to do with length contraction. That’s a myth invented by Edward Purcell in section 5.9 of his 1963 book </a:t>
            </a:r>
            <a:r>
              <a:rPr lang="en-GB"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Electricity and Magnetism</a:t>
            </a:r>
            <a:r>
              <a:rPr lang="en-GB" sz="1800" dirty="0">
                <a:effectLst/>
                <a:latin typeface="Calibri" panose="020F0502020204030204" pitchFamily="34" charset="0"/>
                <a:ea typeface="Calibri" panose="020F0502020204030204" pitchFamily="34" charset="0"/>
                <a:cs typeface="Times New Roman" panose="02020603050405020304" pitchFamily="18" charset="0"/>
              </a:rPr>
              <a:t>. It is </a:t>
            </a:r>
            <a:r>
              <a:rPr lang="en-GB"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4"/>
              </a:rPr>
              <a:t>still promoted</a:t>
            </a:r>
            <a:r>
              <a:rPr lang="en-GB" sz="1800" dirty="0">
                <a:effectLst/>
                <a:latin typeface="Calibri" panose="020F0502020204030204" pitchFamily="34" charset="0"/>
                <a:ea typeface="Calibri" panose="020F0502020204030204" pitchFamily="34" charset="0"/>
                <a:cs typeface="Times New Roman" panose="02020603050405020304" pitchFamily="18" charset="0"/>
              </a:rPr>
              <a:t>, with unfounded claims that the wire acquires a net negative charge. It does not. Note that a photon is not subject to length contraction. I recommend that you exclude length contraction from electron models. </a:t>
            </a:r>
          </a:p>
          <a:p>
            <a:pPr marL="0" indent="0">
              <a:buNone/>
            </a:pPr>
            <a:endParaRPr lang="en-GB" dirty="0"/>
          </a:p>
        </p:txBody>
      </p:sp>
      <p:sp>
        <p:nvSpPr>
          <p:cNvPr id="4" name="Slide Number Placeholder 3">
            <a:extLst>
              <a:ext uri="{FF2B5EF4-FFF2-40B4-BE49-F238E27FC236}">
                <a16:creationId xmlns:a16="http://schemas.microsoft.com/office/drawing/2014/main" id="{C22FC665-B0C8-B72D-9CF9-D76F177A4DCB}"/>
              </a:ext>
            </a:extLst>
          </p:cNvPr>
          <p:cNvSpPr>
            <a:spLocks noGrp="1"/>
          </p:cNvSpPr>
          <p:nvPr>
            <p:ph type="sldNum" sz="quarter" idx="12"/>
          </p:nvPr>
        </p:nvSpPr>
        <p:spPr/>
        <p:txBody>
          <a:bodyPr/>
          <a:lstStyle/>
          <a:p>
            <a:fld id="{ED3B57C1-3C4F-493A-8526-40F9C3310F7D}" type="slidenum">
              <a:rPr lang="en-GB" smtClean="0"/>
              <a:t>21</a:t>
            </a:fld>
            <a:endParaRPr lang="en-GB"/>
          </a:p>
        </p:txBody>
      </p:sp>
    </p:spTree>
    <p:extLst>
      <p:ext uri="{BB962C8B-B14F-4D97-AF65-F5344CB8AC3E}">
        <p14:creationId xmlns:p14="http://schemas.microsoft.com/office/powerpoint/2010/main" val="14799043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4A785-28FD-F974-BE6E-BBC83B717D70}"/>
              </a:ext>
            </a:extLst>
          </p:cNvPr>
          <p:cNvSpPr>
            <a:spLocks noGrp="1"/>
          </p:cNvSpPr>
          <p:nvPr>
            <p:ph type="title"/>
          </p:nvPr>
        </p:nvSpPr>
        <p:spPr>
          <a:xfrm>
            <a:off x="668594" y="365125"/>
            <a:ext cx="11238270" cy="1325563"/>
          </a:xfrm>
        </p:spPr>
        <p:txBody>
          <a:bodyPr>
            <a:noAutofit/>
          </a:bodyPr>
          <a:lstStyle/>
          <a:p>
            <a:r>
              <a:rPr lang="en-GB" sz="2800" b="1" dirty="0">
                <a:effectLst/>
                <a:latin typeface="Calibri" panose="020F0502020204030204" pitchFamily="34" charset="0"/>
                <a:ea typeface="Calibri" panose="020F0502020204030204" pitchFamily="34" charset="0"/>
                <a:cs typeface="Times New Roman" panose="02020603050405020304" pitchFamily="18" charset="0"/>
              </a:rPr>
              <a:t>Why does an electron go round in circles in a uniform magnetic field?</a:t>
            </a:r>
            <a:br>
              <a:rPr lang="en-GB" sz="1400" dirty="0">
                <a:effectLst/>
                <a:latin typeface="Calibri" panose="020F0502020204030204" pitchFamily="34" charset="0"/>
                <a:ea typeface="Calibri" panose="020F0502020204030204" pitchFamily="34" charset="0"/>
                <a:cs typeface="Times New Roman" panose="02020603050405020304" pitchFamily="18" charset="0"/>
              </a:rPr>
            </a:br>
            <a:endParaRPr lang="en-GB" sz="3600" dirty="0"/>
          </a:p>
        </p:txBody>
      </p:sp>
      <p:sp>
        <p:nvSpPr>
          <p:cNvPr id="3" name="Content Placeholder 2">
            <a:extLst>
              <a:ext uri="{FF2B5EF4-FFF2-40B4-BE49-F238E27FC236}">
                <a16:creationId xmlns:a16="http://schemas.microsoft.com/office/drawing/2014/main" id="{F2B77D8B-3C94-6B16-1A0E-ABB7B2E44B46}"/>
              </a:ext>
            </a:extLst>
          </p:cNvPr>
          <p:cNvSpPr>
            <a:spLocks noGrp="1"/>
          </p:cNvSpPr>
          <p:nvPr>
            <p:ph idx="1"/>
          </p:nvPr>
        </p:nvSpPr>
        <p:spPr>
          <a:xfrm>
            <a:off x="668594" y="1189703"/>
            <a:ext cx="10685206" cy="5303172"/>
          </a:xfrm>
        </p:spPr>
        <p:txBody>
          <a:bodyPr/>
          <a:lstStyle/>
          <a:p>
            <a:pPr marL="0" indent="0" algn="just">
              <a:lnSpc>
                <a:spcPct val="115000"/>
              </a:lnSpc>
              <a:spcAft>
                <a:spcPts val="1000"/>
              </a:spcAft>
              <a:buNone/>
            </a:pPr>
            <a:r>
              <a:rPr lang="en-GB" sz="2000" dirty="0">
                <a:effectLst/>
                <a:latin typeface="Calibri" panose="020F0502020204030204" pitchFamily="34" charset="0"/>
                <a:ea typeface="Calibri" panose="020F0502020204030204" pitchFamily="34" charset="0"/>
                <a:cs typeface="Times New Roman" panose="02020603050405020304" pitchFamily="18" charset="0"/>
              </a:rPr>
              <a:t>Because of </a:t>
            </a:r>
            <a:r>
              <a:rPr lang="en-GB" sz="20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2"/>
              </a:rPr>
              <a:t>Larmor precession</a:t>
            </a:r>
            <a:r>
              <a:rPr lang="en-GB" sz="2000" dirty="0">
                <a:effectLst/>
                <a:latin typeface="Calibri" panose="020F0502020204030204" pitchFamily="34" charset="0"/>
                <a:ea typeface="Calibri" panose="020F0502020204030204" pitchFamily="34" charset="0"/>
                <a:cs typeface="Times New Roman" panose="02020603050405020304" pitchFamily="18" charset="0"/>
              </a:rPr>
              <a:t>: the spin angular momentum of an electron is a real rotation as evidenced by the </a:t>
            </a:r>
            <a:r>
              <a:rPr lang="en-GB" sz="20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Einstein-de Haas effect</a:t>
            </a:r>
            <a:r>
              <a:rPr lang="en-GB" sz="2000" dirty="0">
                <a:effectLst/>
                <a:latin typeface="Calibri" panose="020F0502020204030204" pitchFamily="34" charset="0"/>
                <a:ea typeface="Calibri" panose="020F0502020204030204" pitchFamily="34" charset="0"/>
                <a:cs typeface="Times New Roman" panose="02020603050405020304" pitchFamily="18" charset="0"/>
              </a:rPr>
              <a:t>. It “</a:t>
            </a:r>
            <a:r>
              <a:rPr lang="en-GB" sz="2000" dirty="0" err="1">
                <a:effectLst/>
                <a:latin typeface="Calibri" panose="020F0502020204030204" pitchFamily="34" charset="0"/>
                <a:ea typeface="Calibri" panose="020F0502020204030204" pitchFamily="34" charset="0"/>
                <a:cs typeface="Times New Roman" panose="02020603050405020304" pitchFamily="18" charset="0"/>
              </a:rPr>
              <a:t>precesses</a:t>
            </a:r>
            <a:r>
              <a:rPr lang="en-GB" sz="2000" dirty="0">
                <a:effectLst/>
                <a:latin typeface="Calibri" panose="020F0502020204030204" pitchFamily="34" charset="0"/>
                <a:ea typeface="Calibri" panose="020F0502020204030204" pitchFamily="34" charset="0"/>
                <a:cs typeface="Times New Roman" panose="02020603050405020304" pitchFamily="18" charset="0"/>
              </a:rPr>
              <a:t> counter-clockwise about the direction of the magnetic field”. It is not unlike the gyroscopic precession of a </a:t>
            </a:r>
            <a:r>
              <a:rPr lang="en-GB" sz="20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4"/>
              </a:rPr>
              <a:t>boomerang</a:t>
            </a:r>
            <a:r>
              <a:rPr lang="en-GB" sz="2000" dirty="0">
                <a:effectLst/>
                <a:latin typeface="Calibri" panose="020F0502020204030204" pitchFamily="34" charset="0"/>
                <a:ea typeface="Calibri" panose="020F0502020204030204" pitchFamily="34" charset="0"/>
                <a:cs typeface="Times New Roman" panose="02020603050405020304" pitchFamily="18" charset="0"/>
              </a:rPr>
              <a:t>. A positron goes around and around clockwise like a left-handed boomerang. You can emulate it with a slinky spring:</a:t>
            </a:r>
          </a:p>
          <a:p>
            <a:pPr marL="0" indent="0" algn="just">
              <a:lnSpc>
                <a:spcPct val="115000"/>
              </a:lnSpc>
              <a:spcAft>
                <a:spcPts val="1000"/>
              </a:spcAft>
              <a:buNone/>
            </a:pPr>
            <a:endParaRPr lang="en-GB" sz="2000" dirty="0">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15000"/>
              </a:lnSpc>
              <a:spcAft>
                <a:spcPts val="1000"/>
              </a:spcAft>
              <a:buNone/>
            </a:pP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15000"/>
              </a:lnSpc>
              <a:spcAft>
                <a:spcPts val="1000"/>
              </a:spcAft>
              <a:buNone/>
            </a:pPr>
            <a:endParaRPr lang="en-GB" sz="2000" dirty="0">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15000"/>
              </a:lnSpc>
              <a:spcAft>
                <a:spcPts val="1000"/>
              </a:spcAft>
              <a:buNone/>
            </a:pP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ctr">
              <a:lnSpc>
                <a:spcPct val="115000"/>
              </a:lnSpc>
              <a:spcAft>
                <a:spcPts val="1000"/>
              </a:spcAft>
              <a:buNone/>
            </a:pPr>
            <a:endParaRPr lang="en-GB" sz="1400" i="1"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ctr">
              <a:lnSpc>
                <a:spcPct val="115000"/>
              </a:lnSpc>
              <a:spcAft>
                <a:spcPts val="1000"/>
              </a:spcAft>
              <a:buNone/>
            </a:pPr>
            <a:r>
              <a:rPr lang="en-GB" sz="1400" i="1" dirty="0" err="1">
                <a:effectLst/>
                <a:latin typeface="Calibri" panose="020F0502020204030204" pitchFamily="34" charset="0"/>
                <a:ea typeface="Calibri" panose="020F0502020204030204" pitchFamily="34" charset="0"/>
                <a:cs typeface="Times New Roman" panose="02020603050405020304" pitchFamily="18" charset="0"/>
              </a:rPr>
              <a:t>Teltron</a:t>
            </a:r>
            <a:r>
              <a:rPr lang="en-GB" sz="1400" i="1" dirty="0">
                <a:effectLst/>
                <a:latin typeface="Calibri" panose="020F0502020204030204" pitchFamily="34" charset="0"/>
                <a:ea typeface="Calibri" panose="020F0502020204030204" pitchFamily="34" charset="0"/>
                <a:cs typeface="Times New Roman" panose="02020603050405020304" pitchFamily="18" charset="0"/>
              </a:rPr>
              <a:t> tube image from </a:t>
            </a:r>
            <a:r>
              <a:rPr lang="en-GB" sz="1400" i="1" u="sng" dirty="0" err="1">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5"/>
              </a:rPr>
              <a:t>demoweb</a:t>
            </a:r>
            <a:r>
              <a:rPr lang="en-GB" sz="1400" i="1" dirty="0">
                <a:effectLst/>
                <a:latin typeface="Calibri" panose="020F0502020204030204" pitchFamily="34" charset="0"/>
                <a:ea typeface="Calibri" panose="020F0502020204030204" pitchFamily="34" charset="0"/>
                <a:cs typeface="Times New Roman" panose="02020603050405020304" pitchFamily="18" charset="0"/>
              </a:rPr>
              <a:t> </a:t>
            </a:r>
            <a:r>
              <a:rPr lang="en-GB" sz="1400" i="1"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5"/>
              </a:rPr>
              <a:t>UCSC</a:t>
            </a:r>
            <a:r>
              <a:rPr lang="en-GB" sz="1400" i="1" dirty="0">
                <a:effectLst/>
                <a:latin typeface="Calibri" panose="020F0502020204030204" pitchFamily="34" charset="0"/>
                <a:ea typeface="Calibri" panose="020F0502020204030204" pitchFamily="34" charset="0"/>
                <a:cs typeface="Times New Roman" panose="02020603050405020304" pitchFamily="18" charset="0"/>
              </a:rPr>
              <a:t> </a:t>
            </a:r>
            <a:r>
              <a:rPr lang="en-GB" sz="1400" i="1" dirty="0" err="1">
                <a:effectLst/>
                <a:latin typeface="Calibri" panose="020F0502020204030204" pitchFamily="34" charset="0"/>
                <a:ea typeface="Calibri" panose="020F0502020204030204" pitchFamily="34" charset="0"/>
                <a:cs typeface="Times New Roman" panose="02020603050405020304" pitchFamily="18" charset="0"/>
              </a:rPr>
              <a:t>Slinky+neon</a:t>
            </a:r>
            <a:r>
              <a:rPr lang="en-GB" sz="1400" i="1" dirty="0">
                <a:effectLst/>
                <a:latin typeface="Calibri" panose="020F0502020204030204" pitchFamily="34" charset="0"/>
                <a:ea typeface="Calibri" panose="020F0502020204030204" pitchFamily="34" charset="0"/>
                <a:cs typeface="Times New Roman" panose="02020603050405020304" pitchFamily="18" charset="0"/>
              </a:rPr>
              <a:t> image by </a:t>
            </a:r>
            <a:r>
              <a:rPr lang="en-GB" sz="1400" i="1" u="sng" dirty="0" err="1">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6"/>
              </a:rPr>
              <a:t>Ofnuts</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pic>
        <p:nvPicPr>
          <p:cNvPr id="4" name="Picture 3">
            <a:extLst>
              <a:ext uri="{FF2B5EF4-FFF2-40B4-BE49-F238E27FC236}">
                <a16:creationId xmlns:a16="http://schemas.microsoft.com/office/drawing/2014/main" id="{A491A3EC-6FF5-A37F-22F0-99830AB35503}"/>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946787" y="2772697"/>
            <a:ext cx="8514736" cy="2895600"/>
          </a:xfrm>
          <a:prstGeom prst="rect">
            <a:avLst/>
          </a:prstGeom>
          <a:noFill/>
          <a:ln>
            <a:noFill/>
          </a:ln>
        </p:spPr>
      </p:pic>
      <p:sp>
        <p:nvSpPr>
          <p:cNvPr id="5" name="Slide Number Placeholder 4">
            <a:extLst>
              <a:ext uri="{FF2B5EF4-FFF2-40B4-BE49-F238E27FC236}">
                <a16:creationId xmlns:a16="http://schemas.microsoft.com/office/drawing/2014/main" id="{F7EB26E3-704E-43D8-16E9-A1AD272D844E}"/>
              </a:ext>
            </a:extLst>
          </p:cNvPr>
          <p:cNvSpPr>
            <a:spLocks noGrp="1"/>
          </p:cNvSpPr>
          <p:nvPr>
            <p:ph type="sldNum" sz="quarter" idx="12"/>
          </p:nvPr>
        </p:nvSpPr>
        <p:spPr/>
        <p:txBody>
          <a:bodyPr/>
          <a:lstStyle/>
          <a:p>
            <a:fld id="{ED3B57C1-3C4F-493A-8526-40F9C3310F7D}" type="slidenum">
              <a:rPr lang="en-GB" smtClean="0"/>
              <a:t>22</a:t>
            </a:fld>
            <a:endParaRPr lang="en-GB"/>
          </a:p>
        </p:txBody>
      </p:sp>
    </p:spTree>
    <p:extLst>
      <p:ext uri="{BB962C8B-B14F-4D97-AF65-F5344CB8AC3E}">
        <p14:creationId xmlns:p14="http://schemas.microsoft.com/office/powerpoint/2010/main" val="13704388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5CCE7-60AF-5BE9-C972-D36ECEA81416}"/>
              </a:ext>
            </a:extLst>
          </p:cNvPr>
          <p:cNvSpPr>
            <a:spLocks noGrp="1"/>
          </p:cNvSpPr>
          <p:nvPr>
            <p:ph type="title"/>
          </p:nvPr>
        </p:nvSpPr>
        <p:spPr/>
        <p:txBody>
          <a:bodyPr/>
          <a:lstStyle/>
          <a:p>
            <a:r>
              <a:rPr lang="en-GB" b="1" dirty="0">
                <a:effectLst/>
                <a:latin typeface="Calibri" panose="020F0502020204030204" pitchFamily="34" charset="0"/>
                <a:ea typeface="Calibri" panose="020F0502020204030204" pitchFamily="34" charset="0"/>
                <a:cs typeface="Times New Roman" panose="02020603050405020304" pitchFamily="18" charset="0"/>
              </a:rPr>
              <a:t>How does a magnet work?</a:t>
            </a:r>
            <a:br>
              <a:rPr lang="en-GB" sz="1800" dirty="0">
                <a:effectLst/>
                <a:latin typeface="Calibri" panose="020F0502020204030204" pitchFamily="34" charset="0"/>
                <a:ea typeface="Calibri" panose="020F0502020204030204" pitchFamily="34" charset="0"/>
                <a:cs typeface="Times New Roman" panose="02020603050405020304" pitchFamily="18" charset="0"/>
              </a:rPr>
            </a:br>
            <a:endParaRPr lang="en-GB" dirty="0"/>
          </a:p>
        </p:txBody>
      </p:sp>
      <p:sp>
        <p:nvSpPr>
          <p:cNvPr id="3" name="Content Placeholder 2">
            <a:extLst>
              <a:ext uri="{FF2B5EF4-FFF2-40B4-BE49-F238E27FC236}">
                <a16:creationId xmlns:a16="http://schemas.microsoft.com/office/drawing/2014/main" id="{1C06E0FB-3730-8DE0-EA51-F7EBB2A12C1D}"/>
              </a:ext>
            </a:extLst>
          </p:cNvPr>
          <p:cNvSpPr>
            <a:spLocks noGrp="1"/>
          </p:cNvSpPr>
          <p:nvPr>
            <p:ph idx="1"/>
          </p:nvPr>
        </p:nvSpPr>
        <p:spPr>
          <a:xfrm>
            <a:off x="838200" y="1002890"/>
            <a:ext cx="10515600" cy="5174073"/>
          </a:xfrm>
        </p:spPr>
        <p:txBody>
          <a:bodyPr/>
          <a:lstStyle/>
          <a:p>
            <a:pPr marL="0" indent="0">
              <a:buNone/>
            </a:pP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GB" sz="2000" dirty="0">
                <a:effectLst/>
                <a:latin typeface="Calibri" panose="020F0502020204030204" pitchFamily="34" charset="0"/>
                <a:ea typeface="Calibri" panose="020F0502020204030204" pitchFamily="34" charset="0"/>
                <a:cs typeface="Times New Roman" panose="02020603050405020304" pitchFamily="18" charset="0"/>
              </a:rPr>
              <a:t>In a non-uniform magnetic field, the electron goes round in circles, but they aren’t perfect circles:</a:t>
            </a:r>
          </a:p>
          <a:p>
            <a:pPr marL="0" indent="0">
              <a:buNone/>
            </a:pPr>
            <a:endParaRPr lang="en-GB" sz="20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pic>
        <p:nvPicPr>
          <p:cNvPr id="4" name="Picture 3">
            <a:extLst>
              <a:ext uri="{FF2B5EF4-FFF2-40B4-BE49-F238E27FC236}">
                <a16:creationId xmlns:a16="http://schemas.microsoft.com/office/drawing/2014/main" id="{CEB73C34-C79E-C9E7-BE14-2B5713574A3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986116"/>
            <a:ext cx="8485239" cy="3868994"/>
          </a:xfrm>
          <a:prstGeom prst="rect">
            <a:avLst/>
          </a:prstGeom>
          <a:noFill/>
          <a:ln>
            <a:noFill/>
          </a:ln>
        </p:spPr>
      </p:pic>
      <p:sp>
        <p:nvSpPr>
          <p:cNvPr id="5" name="Slide Number Placeholder 4">
            <a:extLst>
              <a:ext uri="{FF2B5EF4-FFF2-40B4-BE49-F238E27FC236}">
                <a16:creationId xmlns:a16="http://schemas.microsoft.com/office/drawing/2014/main" id="{6BDDB9DC-1F17-6CBD-0385-91F48E5E2198}"/>
              </a:ext>
            </a:extLst>
          </p:cNvPr>
          <p:cNvSpPr>
            <a:spLocks noGrp="1"/>
          </p:cNvSpPr>
          <p:nvPr>
            <p:ph type="sldNum" sz="quarter" idx="12"/>
          </p:nvPr>
        </p:nvSpPr>
        <p:spPr/>
        <p:txBody>
          <a:bodyPr/>
          <a:lstStyle/>
          <a:p>
            <a:fld id="{ED3B57C1-3C4F-493A-8526-40F9C3310F7D}" type="slidenum">
              <a:rPr lang="en-GB" smtClean="0"/>
              <a:t>23</a:t>
            </a:fld>
            <a:endParaRPr lang="en-GB"/>
          </a:p>
        </p:txBody>
      </p:sp>
    </p:spTree>
    <p:extLst>
      <p:ext uri="{BB962C8B-B14F-4D97-AF65-F5344CB8AC3E}">
        <p14:creationId xmlns:p14="http://schemas.microsoft.com/office/powerpoint/2010/main" val="17179375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1A016-1B0A-520C-65C2-18F478FCD2F7}"/>
              </a:ext>
            </a:extLst>
          </p:cNvPr>
          <p:cNvSpPr>
            <a:spLocks noGrp="1"/>
          </p:cNvSpPr>
          <p:nvPr>
            <p:ph type="title"/>
          </p:nvPr>
        </p:nvSpPr>
        <p:spPr/>
        <p:txBody>
          <a:bodyPr>
            <a:normAutofit/>
          </a:bodyPr>
          <a:lstStyle/>
          <a:p>
            <a:r>
              <a:rPr lang="en-GB" b="1" dirty="0">
                <a:effectLst/>
                <a:latin typeface="Calibri" panose="020F0502020204030204" pitchFamily="34" charset="0"/>
                <a:ea typeface="Calibri" panose="020F0502020204030204" pitchFamily="34" charset="0"/>
                <a:cs typeface="Times New Roman" panose="02020603050405020304" pitchFamily="18" charset="0"/>
              </a:rPr>
              <a:t>How does a magnet work? 2</a:t>
            </a:r>
            <a:endParaRPr lang="en-GB" dirty="0"/>
          </a:p>
        </p:txBody>
      </p:sp>
      <p:sp>
        <p:nvSpPr>
          <p:cNvPr id="3" name="Content Placeholder 2">
            <a:extLst>
              <a:ext uri="{FF2B5EF4-FFF2-40B4-BE49-F238E27FC236}">
                <a16:creationId xmlns:a16="http://schemas.microsoft.com/office/drawing/2014/main" id="{B7102309-FF26-4914-6A5B-1B1CB34E9CE8}"/>
              </a:ext>
            </a:extLst>
          </p:cNvPr>
          <p:cNvSpPr>
            <a:spLocks noGrp="1"/>
          </p:cNvSpPr>
          <p:nvPr>
            <p:ph idx="1"/>
          </p:nvPr>
        </p:nvSpPr>
        <p:spPr>
          <a:xfrm>
            <a:off x="838200" y="1474839"/>
            <a:ext cx="10515600" cy="4702124"/>
          </a:xfrm>
        </p:spPr>
        <p:txBody>
          <a:bodyPr/>
          <a:lstStyle/>
          <a:p>
            <a:pPr marL="0" indent="0">
              <a:buNone/>
            </a:pPr>
            <a:r>
              <a:rPr lang="en-GB" sz="2000" dirty="0">
                <a:effectLst/>
                <a:latin typeface="Calibri" panose="020F0502020204030204" pitchFamily="34" charset="0"/>
                <a:ea typeface="Calibri" panose="020F0502020204030204" pitchFamily="34" charset="0"/>
                <a:cs typeface="Times New Roman" panose="02020603050405020304" pitchFamily="18" charset="0"/>
              </a:rPr>
              <a:t>Hence there’s a </a:t>
            </a:r>
            <a:r>
              <a:rPr lang="en-GB" sz="20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2"/>
              </a:rPr>
              <a:t>Grad-B drift</a:t>
            </a:r>
            <a:r>
              <a:rPr lang="en-GB" sz="2000" dirty="0">
                <a:effectLst/>
                <a:latin typeface="Calibri" panose="020F0502020204030204" pitchFamily="34" charset="0"/>
                <a:ea typeface="Calibri" panose="020F0502020204030204" pitchFamily="34" charset="0"/>
                <a:cs typeface="Times New Roman" panose="02020603050405020304" pitchFamily="18" charset="0"/>
              </a:rPr>
              <a:t>, which results in a linear motion: </a:t>
            </a:r>
          </a:p>
          <a:p>
            <a:endParaRPr lang="en-GB" sz="18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sz="18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sz="18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sz="18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GB" sz="2000" dirty="0">
                <a:effectLst/>
                <a:latin typeface="Calibri" panose="020F0502020204030204" pitchFamily="34" charset="0"/>
                <a:ea typeface="Calibri" panose="020F0502020204030204" pitchFamily="34" charset="0"/>
                <a:cs typeface="Times New Roman" panose="02020603050405020304" pitchFamily="18" charset="0"/>
              </a:rPr>
              <a:t>It’s the same for the iron core of a solenoid. The magnetic field is non-uniform at the mouth of the solenoid, so there’s a linear motion into the solenoid. However once the core is inside the solenoid the magnetic field is uniform, so there is no more linear motion. </a:t>
            </a:r>
          </a:p>
          <a:p>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pic>
        <p:nvPicPr>
          <p:cNvPr id="4" name="Picture 3">
            <a:extLst>
              <a:ext uri="{FF2B5EF4-FFF2-40B4-BE49-F238E27FC236}">
                <a16:creationId xmlns:a16="http://schemas.microsoft.com/office/drawing/2014/main" id="{027D66C8-DB9C-C1E4-0F7D-D263838B10E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23768" y="1936955"/>
            <a:ext cx="7973961" cy="2821858"/>
          </a:xfrm>
          <a:prstGeom prst="rect">
            <a:avLst/>
          </a:prstGeom>
          <a:noFill/>
          <a:ln>
            <a:noFill/>
          </a:ln>
        </p:spPr>
      </p:pic>
      <p:sp>
        <p:nvSpPr>
          <p:cNvPr id="5" name="Slide Number Placeholder 4">
            <a:extLst>
              <a:ext uri="{FF2B5EF4-FFF2-40B4-BE49-F238E27FC236}">
                <a16:creationId xmlns:a16="http://schemas.microsoft.com/office/drawing/2014/main" id="{52B1DF04-1688-4905-BD27-5F178D6FAFB4}"/>
              </a:ext>
            </a:extLst>
          </p:cNvPr>
          <p:cNvSpPr>
            <a:spLocks noGrp="1"/>
          </p:cNvSpPr>
          <p:nvPr>
            <p:ph type="sldNum" sz="quarter" idx="12"/>
          </p:nvPr>
        </p:nvSpPr>
        <p:spPr/>
        <p:txBody>
          <a:bodyPr/>
          <a:lstStyle/>
          <a:p>
            <a:fld id="{ED3B57C1-3C4F-493A-8526-40F9C3310F7D}" type="slidenum">
              <a:rPr lang="en-GB" smtClean="0"/>
              <a:t>24</a:t>
            </a:fld>
            <a:endParaRPr lang="en-GB"/>
          </a:p>
        </p:txBody>
      </p:sp>
    </p:spTree>
    <p:extLst>
      <p:ext uri="{BB962C8B-B14F-4D97-AF65-F5344CB8AC3E}">
        <p14:creationId xmlns:p14="http://schemas.microsoft.com/office/powerpoint/2010/main" val="34267109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D88D3-CE03-15A7-2DD6-0BB5D8B2585F}"/>
              </a:ext>
            </a:extLst>
          </p:cNvPr>
          <p:cNvSpPr>
            <a:spLocks noGrp="1"/>
          </p:cNvSpPr>
          <p:nvPr>
            <p:ph type="title"/>
          </p:nvPr>
        </p:nvSpPr>
        <p:spPr/>
        <p:txBody>
          <a:bodyPr/>
          <a:lstStyle/>
          <a:p>
            <a:r>
              <a:rPr lang="en-GB" b="1" dirty="0">
                <a:effectLst/>
                <a:latin typeface="Calibri" panose="020F0502020204030204" pitchFamily="34" charset="0"/>
                <a:ea typeface="Calibri" panose="020F0502020204030204" pitchFamily="34" charset="0"/>
                <a:cs typeface="Times New Roman" panose="02020603050405020304" pitchFamily="18" charset="0"/>
              </a:rPr>
              <a:t>A further historical note:</a:t>
            </a:r>
            <a:br>
              <a:rPr lang="en-GB" sz="1800" dirty="0">
                <a:effectLst/>
                <a:latin typeface="Calibri" panose="020F0502020204030204" pitchFamily="34" charset="0"/>
                <a:ea typeface="Calibri" panose="020F0502020204030204" pitchFamily="34" charset="0"/>
                <a:cs typeface="Times New Roman" panose="02020603050405020304" pitchFamily="18" charset="0"/>
              </a:rPr>
            </a:br>
            <a:endParaRPr lang="en-GB" dirty="0"/>
          </a:p>
        </p:txBody>
      </p:sp>
      <p:sp>
        <p:nvSpPr>
          <p:cNvPr id="3" name="Content Placeholder 2">
            <a:extLst>
              <a:ext uri="{FF2B5EF4-FFF2-40B4-BE49-F238E27FC236}">
                <a16:creationId xmlns:a16="http://schemas.microsoft.com/office/drawing/2014/main" id="{C12CA251-E63A-E976-2383-70A8781DA633}"/>
              </a:ext>
            </a:extLst>
          </p:cNvPr>
          <p:cNvSpPr>
            <a:spLocks noGrp="1"/>
          </p:cNvSpPr>
          <p:nvPr>
            <p:ph idx="1"/>
          </p:nvPr>
        </p:nvSpPr>
        <p:spPr>
          <a:xfrm>
            <a:off x="838200" y="1101213"/>
            <a:ext cx="10970342" cy="5391662"/>
          </a:xfrm>
        </p:spPr>
        <p:txBody>
          <a:bodyPr>
            <a:normAutofit lnSpcReduction="10000"/>
          </a:bodyPr>
          <a:lstStyle/>
          <a:p>
            <a:pPr marL="0" indent="0" algn="just">
              <a:lnSpc>
                <a:spcPct val="115000"/>
              </a:lnSpc>
              <a:spcAft>
                <a:spcPts val="1000"/>
              </a:spcAft>
              <a:buNone/>
            </a:pPr>
            <a:r>
              <a:rPr lang="en-GB" sz="2000" dirty="0">
                <a:effectLst/>
                <a:latin typeface="Calibri" panose="020F0502020204030204" pitchFamily="34" charset="0"/>
                <a:ea typeface="Calibri" panose="020F0502020204030204" pitchFamily="34" charset="0"/>
                <a:cs typeface="Times New Roman" panose="02020603050405020304" pitchFamily="18" charset="0"/>
              </a:rPr>
              <a:t>In </a:t>
            </a:r>
            <a:r>
              <a:rPr lang="en-GB" sz="20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2"/>
              </a:rPr>
              <a:t>1820</a:t>
            </a:r>
            <a:r>
              <a:rPr lang="en-GB" sz="2000" dirty="0">
                <a:effectLst/>
                <a:latin typeface="Calibri" panose="020F0502020204030204" pitchFamily="34" charset="0"/>
                <a:ea typeface="Calibri" panose="020F0502020204030204" pitchFamily="34" charset="0"/>
                <a:cs typeface="Times New Roman" panose="02020603050405020304" pitchFamily="18" charset="0"/>
              </a:rPr>
              <a:t> Ampère invented the word solenoid, saying a solenoid had a magnetic field like a bar magnet. He said this:</a:t>
            </a:r>
          </a:p>
          <a:p>
            <a:pPr marL="0" indent="0" algn="just">
              <a:lnSpc>
                <a:spcPct val="115000"/>
              </a:lnSpc>
              <a:spcAft>
                <a:spcPts val="1000"/>
              </a:spcAft>
              <a:buNone/>
            </a:pPr>
            <a:r>
              <a:rPr lang="en-GB" sz="2000" i="1" dirty="0">
                <a:effectLst/>
                <a:latin typeface="Calibri" panose="020F0502020204030204" pitchFamily="34" charset="0"/>
                <a:ea typeface="Calibri" panose="020F0502020204030204" pitchFamily="34" charset="0"/>
                <a:cs typeface="Times New Roman" panose="02020603050405020304" pitchFamily="18" charset="0"/>
              </a:rPr>
              <a:t>“if the spirals acted like magnets, it was because magnets owe their magnetism to electric currents in planes perpendicular to their axes”.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15000"/>
              </a:lnSpc>
              <a:spcAft>
                <a:spcPts val="1000"/>
              </a:spcAft>
              <a:buNone/>
            </a:pPr>
            <a:r>
              <a:rPr lang="en-GB" sz="2000" dirty="0">
                <a:effectLst/>
                <a:latin typeface="Calibri" panose="020F0502020204030204" pitchFamily="34" charset="0"/>
                <a:ea typeface="Calibri" panose="020F0502020204030204" pitchFamily="34" charset="0"/>
                <a:cs typeface="Times New Roman" panose="02020603050405020304" pitchFamily="18" charset="0"/>
              </a:rPr>
              <a:t>See </a:t>
            </a:r>
            <a:r>
              <a:rPr lang="en-GB" sz="20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Ampère’s researches in the science of electrodynamics</a:t>
            </a:r>
            <a:r>
              <a:rPr lang="en-GB" sz="2000" dirty="0">
                <a:effectLst/>
                <a:latin typeface="Calibri" panose="020F0502020204030204" pitchFamily="34" charset="0"/>
                <a:ea typeface="Calibri" panose="020F0502020204030204" pitchFamily="34" charset="0"/>
                <a:cs typeface="Times New Roman" panose="02020603050405020304" pitchFamily="18" charset="0"/>
              </a:rPr>
              <a:t>. That’s where Ampère said this: </a:t>
            </a:r>
          </a:p>
          <a:p>
            <a:pPr marL="0" indent="0" algn="just">
              <a:lnSpc>
                <a:spcPct val="115000"/>
              </a:lnSpc>
              <a:spcAft>
                <a:spcPts val="1000"/>
              </a:spcAft>
              <a:buNone/>
            </a:pPr>
            <a:r>
              <a:rPr lang="en-GB" sz="2000" i="1" dirty="0">
                <a:effectLst/>
                <a:latin typeface="Calibri" panose="020F0502020204030204" pitchFamily="34" charset="0"/>
                <a:ea typeface="Calibri" panose="020F0502020204030204" pitchFamily="34" charset="0"/>
                <a:cs typeface="Times New Roman" panose="02020603050405020304" pitchFamily="18" charset="0"/>
              </a:rPr>
              <a:t>“Is it not evident, then, to all how memorable would that discovery be that would rigorously establish the fact that to magnetize a needle is to excite, to put in motion around each molecule of the steel, a small, circular, electrical vortex?”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15000"/>
              </a:lnSpc>
              <a:spcAft>
                <a:spcPts val="1000"/>
              </a:spcAft>
              <a:buNone/>
            </a:pPr>
            <a:r>
              <a:rPr lang="en-GB" sz="2000" dirty="0">
                <a:effectLst/>
                <a:latin typeface="Calibri" panose="020F0502020204030204" pitchFamily="34" charset="0"/>
                <a:ea typeface="Calibri" panose="020F0502020204030204" pitchFamily="34" charset="0"/>
                <a:cs typeface="Times New Roman" panose="02020603050405020304" pitchFamily="18" charset="0"/>
              </a:rPr>
              <a:t>See </a:t>
            </a:r>
            <a:r>
              <a:rPr lang="en-GB" sz="2000" dirty="0" err="1">
                <a:effectLst/>
                <a:latin typeface="Calibri" panose="020F0502020204030204" pitchFamily="34" charset="0"/>
                <a:ea typeface="Calibri" panose="020F0502020204030204" pitchFamily="34" charset="0"/>
                <a:cs typeface="Times New Roman" panose="02020603050405020304" pitchFamily="18" charset="0"/>
              </a:rPr>
              <a:t>chapter1</a:t>
            </a:r>
            <a:r>
              <a:rPr lang="en-GB" sz="2000" dirty="0">
                <a:effectLst/>
                <a:latin typeface="Calibri" panose="020F0502020204030204" pitchFamily="34" charset="0"/>
                <a:ea typeface="Calibri" panose="020F0502020204030204" pitchFamily="34" charset="0"/>
                <a:cs typeface="Times New Roman" panose="02020603050405020304" pitchFamily="18" charset="0"/>
              </a:rPr>
              <a:t> of the 1996 book </a:t>
            </a:r>
            <a:r>
              <a:rPr lang="en-GB" sz="20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4"/>
              </a:rPr>
              <a:t>Geometry of electromagnetic systems</a:t>
            </a:r>
            <a:r>
              <a:rPr lang="en-GB" sz="2000" dirty="0">
                <a:effectLst/>
                <a:latin typeface="Calibri" panose="020F0502020204030204" pitchFamily="34" charset="0"/>
                <a:ea typeface="Calibri" panose="020F0502020204030204" pitchFamily="34" charset="0"/>
                <a:cs typeface="Times New Roman" panose="02020603050405020304" pitchFamily="18" charset="0"/>
              </a:rPr>
              <a:t> by Daniel Baldomir and Percy Hammond. They give a history of electromagnetism, starting with William Gilbert who wrote a book called </a:t>
            </a:r>
            <a:r>
              <a:rPr lang="en-GB" sz="20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5"/>
              </a:rPr>
              <a:t>De </a:t>
            </a:r>
            <a:r>
              <a:rPr lang="en-GB" sz="2000" u="sng" dirty="0" err="1">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5"/>
              </a:rPr>
              <a:t>Magnete</a:t>
            </a:r>
            <a:r>
              <a:rPr lang="en-GB" sz="2000" dirty="0">
                <a:effectLst/>
                <a:latin typeface="Calibri" panose="020F0502020204030204" pitchFamily="34" charset="0"/>
                <a:ea typeface="Calibri" panose="020F0502020204030204" pitchFamily="34" charset="0"/>
                <a:cs typeface="Times New Roman" panose="02020603050405020304" pitchFamily="18" charset="0"/>
              </a:rPr>
              <a:t> in 1600. They tell us how according to Gilbert: </a:t>
            </a:r>
          </a:p>
          <a:p>
            <a:pPr marL="0" indent="0" algn="just">
              <a:lnSpc>
                <a:spcPct val="115000"/>
              </a:lnSpc>
              <a:spcAft>
                <a:spcPts val="1000"/>
              </a:spcAft>
              <a:buNone/>
            </a:pPr>
            <a:r>
              <a:rPr lang="en-GB" sz="2000" i="1" dirty="0">
                <a:effectLst/>
                <a:latin typeface="Calibri" panose="020F0502020204030204" pitchFamily="34" charset="0"/>
                <a:ea typeface="Calibri" panose="020F0502020204030204" pitchFamily="34" charset="0"/>
                <a:cs typeface="Times New Roman" panose="02020603050405020304" pitchFamily="18" charset="0"/>
              </a:rPr>
              <a:t>“the magnetic force was not a simple attraction but a ‘coition’ which involved rotation”.</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a:extLst>
              <a:ext uri="{FF2B5EF4-FFF2-40B4-BE49-F238E27FC236}">
                <a16:creationId xmlns:a16="http://schemas.microsoft.com/office/drawing/2014/main" id="{5009269B-A184-DB0D-C878-2F61DA2D10EE}"/>
              </a:ext>
            </a:extLst>
          </p:cNvPr>
          <p:cNvSpPr>
            <a:spLocks noGrp="1"/>
          </p:cNvSpPr>
          <p:nvPr>
            <p:ph type="sldNum" sz="quarter" idx="12"/>
          </p:nvPr>
        </p:nvSpPr>
        <p:spPr/>
        <p:txBody>
          <a:bodyPr/>
          <a:lstStyle/>
          <a:p>
            <a:fld id="{ED3B57C1-3C4F-493A-8526-40F9C3310F7D}" type="slidenum">
              <a:rPr lang="en-GB" smtClean="0"/>
              <a:t>25</a:t>
            </a:fld>
            <a:endParaRPr lang="en-GB"/>
          </a:p>
        </p:txBody>
      </p:sp>
    </p:spTree>
    <p:extLst>
      <p:ext uri="{BB962C8B-B14F-4D97-AF65-F5344CB8AC3E}">
        <p14:creationId xmlns:p14="http://schemas.microsoft.com/office/powerpoint/2010/main" val="10317726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880CB7-B51F-BC7C-C2B9-2C65D7A68A7A}"/>
              </a:ext>
            </a:extLst>
          </p:cNvPr>
          <p:cNvSpPr>
            <a:spLocks noGrp="1"/>
          </p:cNvSpPr>
          <p:nvPr>
            <p:ph type="title"/>
          </p:nvPr>
        </p:nvSpPr>
        <p:spPr/>
        <p:txBody>
          <a:bodyPr/>
          <a:lstStyle/>
          <a:p>
            <a:r>
              <a:rPr lang="en-GB" b="1" dirty="0">
                <a:effectLst/>
                <a:latin typeface="Calibri" panose="020F0502020204030204" pitchFamily="34" charset="0"/>
                <a:ea typeface="Calibri" panose="020F0502020204030204" pitchFamily="34" charset="0"/>
                <a:cs typeface="Times New Roman" panose="02020603050405020304" pitchFamily="18" charset="0"/>
              </a:rPr>
              <a:t>Faraday’s Law</a:t>
            </a:r>
            <a:br>
              <a:rPr lang="en-GB" sz="1800" dirty="0">
                <a:effectLst/>
                <a:latin typeface="Calibri" panose="020F0502020204030204" pitchFamily="34" charset="0"/>
                <a:ea typeface="Calibri" panose="020F0502020204030204" pitchFamily="34" charset="0"/>
                <a:cs typeface="Times New Roman" panose="02020603050405020304" pitchFamily="18" charset="0"/>
              </a:rPr>
            </a:br>
            <a:endParaRPr lang="en-GB" dirty="0"/>
          </a:p>
        </p:txBody>
      </p:sp>
      <p:sp>
        <p:nvSpPr>
          <p:cNvPr id="3" name="Content Placeholder 2">
            <a:extLst>
              <a:ext uri="{FF2B5EF4-FFF2-40B4-BE49-F238E27FC236}">
                <a16:creationId xmlns:a16="http://schemas.microsoft.com/office/drawing/2014/main" id="{D43EC577-7039-79AF-6993-ED2CCF767B27}"/>
              </a:ext>
            </a:extLst>
          </p:cNvPr>
          <p:cNvSpPr>
            <a:spLocks noGrp="1"/>
          </p:cNvSpPr>
          <p:nvPr>
            <p:ph idx="1"/>
          </p:nvPr>
        </p:nvSpPr>
        <p:spPr>
          <a:xfrm>
            <a:off x="838200" y="1199535"/>
            <a:ext cx="10515600" cy="4977428"/>
          </a:xfrm>
        </p:spPr>
        <p:txBody>
          <a:bodyPr/>
          <a:lstStyle/>
          <a:p>
            <a:pPr algn="just">
              <a:lnSpc>
                <a:spcPct val="115000"/>
              </a:lnSpc>
              <a:spcAft>
                <a:spcPts val="1000"/>
              </a:spcAft>
              <a:buNone/>
            </a:pPr>
            <a:r>
              <a:rPr lang="en-GB" sz="2400" dirty="0">
                <a:effectLst/>
                <a:latin typeface="Calibri" panose="020F0502020204030204" pitchFamily="34" charset="0"/>
                <a:ea typeface="Calibri" panose="020F0502020204030204" pitchFamily="34" charset="0"/>
                <a:cs typeface="Times New Roman" panose="02020603050405020304" pitchFamily="18" charset="0"/>
              </a:rPr>
              <a:t>To wrap up, the screw nature of electromagnetism is why we have </a:t>
            </a:r>
            <a:r>
              <a:rPr lang="en-GB" sz="24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2"/>
              </a:rPr>
              <a:t>Faraday’s law</a:t>
            </a:r>
            <a:r>
              <a:rPr lang="en-GB" sz="2400" dirty="0">
                <a:effectLst/>
                <a:latin typeface="Calibri" panose="020F0502020204030204" pitchFamily="34" charset="0"/>
                <a:ea typeface="Calibri" panose="020F0502020204030204" pitchFamily="34" charset="0"/>
                <a:cs typeface="Times New Roman" panose="02020603050405020304" pitchFamily="18" charset="0"/>
              </a:rPr>
              <a:t>:</a:t>
            </a:r>
          </a:p>
          <a:p>
            <a:pPr algn="ctr">
              <a:lnSpc>
                <a:spcPct val="115000"/>
              </a:lnSpc>
              <a:spcAft>
                <a:spcPts val="1000"/>
              </a:spcAft>
              <a:buNone/>
            </a:pPr>
            <a:r>
              <a:rPr lang="en-GB" sz="2400" i="1" dirty="0">
                <a:effectLst/>
                <a:latin typeface="Cambria Math" panose="02040503050406030204" pitchFamily="18" charset="0"/>
                <a:ea typeface="Calibri" panose="020F0502020204030204" pitchFamily="34" charset="0"/>
                <a:cs typeface="Cambria Math" panose="02040503050406030204" pitchFamily="18" charset="0"/>
              </a:rPr>
              <a:t>∇</a:t>
            </a:r>
            <a:r>
              <a:rPr lang="en-GB" sz="2400" i="1" dirty="0">
                <a:effectLst/>
                <a:latin typeface="Calibri" panose="020F0502020204030204" pitchFamily="34" charset="0"/>
                <a:ea typeface="Calibri" panose="020F0502020204030204" pitchFamily="34" charset="0"/>
                <a:cs typeface="Calibri" panose="020F0502020204030204" pitchFamily="34" charset="0"/>
              </a:rPr>
              <a:t> × </a:t>
            </a:r>
            <a:r>
              <a:rPr lang="en-GB" sz="2400" i="1" dirty="0">
                <a:effectLst/>
                <a:latin typeface="Calibri" panose="020F0502020204030204" pitchFamily="34" charset="0"/>
                <a:ea typeface="Calibri" panose="020F0502020204030204" pitchFamily="34" charset="0"/>
                <a:cs typeface="Times New Roman" panose="02020603050405020304" pitchFamily="18" charset="0"/>
              </a:rPr>
              <a:t>E</a:t>
            </a:r>
            <a:r>
              <a:rPr lang="en-GB" sz="2400" i="1" dirty="0">
                <a:effectLst/>
                <a:latin typeface="Calibri" panose="020F0502020204030204" pitchFamily="34" charset="0"/>
                <a:ea typeface="Calibri" panose="020F0502020204030204" pitchFamily="34" charset="0"/>
                <a:cs typeface="Calibri" panose="020F0502020204030204" pitchFamily="34" charset="0"/>
              </a:rPr>
              <a:t> </a:t>
            </a:r>
            <a:r>
              <a:rPr lang="en-GB" sz="2400" i="1" dirty="0">
                <a:effectLst/>
                <a:latin typeface="Calibri" panose="020F0502020204030204" pitchFamily="34" charset="0"/>
                <a:ea typeface="Calibri" panose="020F0502020204030204" pitchFamily="34" charset="0"/>
                <a:cs typeface="Times New Roman" panose="02020603050405020304" pitchFamily="18" charset="0"/>
              </a:rPr>
              <a:t>=</a:t>
            </a:r>
            <a:r>
              <a:rPr lang="en-GB" sz="2400" i="1" dirty="0">
                <a:effectLst/>
                <a:latin typeface="Calibri" panose="020F0502020204030204" pitchFamily="34" charset="0"/>
                <a:ea typeface="Calibri" panose="020F0502020204030204" pitchFamily="34" charset="0"/>
                <a:cs typeface="Calibri" panose="020F0502020204030204" pitchFamily="34" charset="0"/>
              </a:rPr>
              <a:t> − ∂</a:t>
            </a:r>
            <a:r>
              <a:rPr lang="en-GB" sz="2400" i="1" dirty="0">
                <a:effectLst/>
                <a:latin typeface="Calibri" panose="020F0502020204030204" pitchFamily="34" charset="0"/>
                <a:ea typeface="Calibri" panose="020F0502020204030204" pitchFamily="34" charset="0"/>
                <a:cs typeface="Times New Roman" panose="02020603050405020304" pitchFamily="18" charset="0"/>
              </a:rPr>
              <a:t>B/</a:t>
            </a:r>
            <a:r>
              <a:rPr lang="en-GB" sz="2400" i="1" dirty="0">
                <a:effectLst/>
                <a:latin typeface="Calibri" panose="020F0502020204030204" pitchFamily="34" charset="0"/>
                <a:ea typeface="Calibri" panose="020F0502020204030204" pitchFamily="34" charset="0"/>
                <a:cs typeface="Calibri" panose="020F0502020204030204" pitchFamily="34" charset="0"/>
              </a:rPr>
              <a:t>∂</a:t>
            </a:r>
            <a:r>
              <a:rPr lang="en-GB" sz="2400" i="1" dirty="0">
                <a:effectLst/>
                <a:latin typeface="Calibri" panose="020F0502020204030204" pitchFamily="34" charset="0"/>
                <a:ea typeface="Calibri" panose="020F0502020204030204" pitchFamily="34" charset="0"/>
                <a:cs typeface="Times New Roman" panose="02020603050405020304" pitchFamily="18" charset="0"/>
              </a:rPr>
              <a:t>t</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15000"/>
              </a:lnSpc>
              <a:spcAft>
                <a:spcPts val="1000"/>
              </a:spcAft>
              <a:buNone/>
            </a:pPr>
            <a:r>
              <a:rPr lang="en-GB" sz="2400" dirty="0">
                <a:effectLst/>
                <a:latin typeface="Calibri" panose="020F0502020204030204" pitchFamily="34" charset="0"/>
                <a:ea typeface="Calibri" panose="020F0502020204030204" pitchFamily="34" charset="0"/>
                <a:cs typeface="Times New Roman" panose="02020603050405020304" pitchFamily="18" charset="0"/>
              </a:rPr>
              <a:t>Not because changing one field creates the other, or because one circulates round the other. The equals sign is an </a:t>
            </a:r>
            <a:r>
              <a:rPr lang="en-GB" sz="2400" dirty="0">
                <a:effectLst/>
                <a:latin typeface="Calibri" panose="020F0502020204030204" pitchFamily="34" charset="0"/>
                <a:ea typeface="Calibri" panose="020F0502020204030204" pitchFamily="34" charset="0"/>
                <a:cs typeface="Calibri" panose="020F0502020204030204" pitchFamily="34" charset="0"/>
              </a:rPr>
              <a:t>“</a:t>
            </a:r>
            <a:r>
              <a:rPr lang="en-GB" sz="2400" dirty="0">
                <a:effectLst/>
                <a:latin typeface="Calibri" panose="020F0502020204030204" pitchFamily="34" charset="0"/>
                <a:ea typeface="Calibri" panose="020F0502020204030204" pitchFamily="34" charset="0"/>
                <a:cs typeface="Times New Roman" panose="02020603050405020304" pitchFamily="18" charset="0"/>
              </a:rPr>
              <a:t>is</a:t>
            </a:r>
            <a:r>
              <a:rPr lang="en-GB" sz="2400" dirty="0">
                <a:effectLst/>
                <a:latin typeface="Calibri" panose="020F0502020204030204" pitchFamily="34" charset="0"/>
                <a:ea typeface="Calibri" panose="020F0502020204030204" pitchFamily="34" charset="0"/>
                <a:cs typeface="Calibri" panose="020F0502020204030204" pitchFamily="34" charset="0"/>
              </a:rPr>
              <a:t>”</a:t>
            </a:r>
            <a:r>
              <a:rPr lang="en-GB" sz="2400" dirty="0">
                <a:effectLst/>
                <a:latin typeface="Calibri" panose="020F0502020204030204" pitchFamily="34" charset="0"/>
                <a:ea typeface="Calibri" panose="020F0502020204030204" pitchFamily="34" charset="0"/>
                <a:cs typeface="Times New Roman" panose="02020603050405020304" pitchFamily="18" charset="0"/>
              </a:rPr>
              <a:t>. The curl of E</a:t>
            </a:r>
            <a:r>
              <a:rPr lang="en-GB" sz="2400" dirty="0">
                <a:effectLst/>
                <a:latin typeface="Calibri" panose="020F0502020204030204" pitchFamily="34" charset="0"/>
                <a:ea typeface="Calibri" panose="020F0502020204030204" pitchFamily="34" charset="0"/>
                <a:cs typeface="Calibri" panose="020F0502020204030204" pitchFamily="34" charset="0"/>
              </a:rPr>
              <a:t> </a:t>
            </a:r>
            <a:r>
              <a:rPr lang="en-GB" sz="2400" dirty="0">
                <a:effectLst/>
                <a:latin typeface="Calibri" panose="020F0502020204030204" pitchFamily="34" charset="0"/>
                <a:ea typeface="Calibri" panose="020F0502020204030204" pitchFamily="34" charset="0"/>
                <a:cs typeface="Times New Roman" panose="02020603050405020304" pitchFamily="18" charset="0"/>
              </a:rPr>
              <a:t>is the time rate of change of B. Because they’re two aspects of the same thing: the electromagnetic field</a:t>
            </a:r>
            <a:r>
              <a:rPr lang="en-GB" sz="1800" dirty="0">
                <a:effectLst/>
                <a:latin typeface="Calibri" panose="020F0502020204030204" pitchFamily="34" charset="0"/>
                <a:ea typeface="Calibri" panose="020F0502020204030204" pitchFamily="34" charset="0"/>
                <a:cs typeface="Times New Roman" panose="02020603050405020304" pitchFamily="18" charset="0"/>
              </a:rPr>
              <a:t>.</a:t>
            </a:r>
          </a:p>
          <a:p>
            <a:endParaRPr lang="en-GB" dirty="0"/>
          </a:p>
        </p:txBody>
      </p:sp>
      <p:sp>
        <p:nvSpPr>
          <p:cNvPr id="4" name="Slide Number Placeholder 3">
            <a:extLst>
              <a:ext uri="{FF2B5EF4-FFF2-40B4-BE49-F238E27FC236}">
                <a16:creationId xmlns:a16="http://schemas.microsoft.com/office/drawing/2014/main" id="{32454257-A42D-04D8-BE28-A69483D2BD87}"/>
              </a:ext>
            </a:extLst>
          </p:cNvPr>
          <p:cNvSpPr>
            <a:spLocks noGrp="1"/>
          </p:cNvSpPr>
          <p:nvPr>
            <p:ph type="sldNum" sz="quarter" idx="12"/>
          </p:nvPr>
        </p:nvSpPr>
        <p:spPr/>
        <p:txBody>
          <a:bodyPr/>
          <a:lstStyle/>
          <a:p>
            <a:fld id="{ED3B57C1-3C4F-493A-8526-40F9C3310F7D}" type="slidenum">
              <a:rPr lang="en-GB" smtClean="0"/>
              <a:t>26</a:t>
            </a:fld>
            <a:endParaRPr lang="en-GB"/>
          </a:p>
        </p:txBody>
      </p:sp>
    </p:spTree>
    <p:extLst>
      <p:ext uri="{BB962C8B-B14F-4D97-AF65-F5344CB8AC3E}">
        <p14:creationId xmlns:p14="http://schemas.microsoft.com/office/powerpoint/2010/main" val="34981703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C17EB-4D5E-9A9B-BE9A-C5D6AA025F13}"/>
              </a:ext>
            </a:extLst>
          </p:cNvPr>
          <p:cNvSpPr>
            <a:spLocks noGrp="1"/>
          </p:cNvSpPr>
          <p:nvPr>
            <p:ph type="title"/>
          </p:nvPr>
        </p:nvSpPr>
        <p:spPr>
          <a:xfrm>
            <a:off x="609601" y="365125"/>
            <a:ext cx="11100618" cy="1325563"/>
          </a:xfrm>
        </p:spPr>
        <p:txBody>
          <a:bodyPr>
            <a:normAutofit/>
          </a:bodyPr>
          <a:lstStyle/>
          <a:p>
            <a:r>
              <a:rPr lang="en-GB" sz="4000" b="1" dirty="0">
                <a:effectLst/>
                <a:latin typeface="Calibri" panose="020F0502020204030204" pitchFamily="34" charset="0"/>
                <a:ea typeface="Calibri" panose="020F0502020204030204" pitchFamily="34" charset="0"/>
                <a:cs typeface="Times New Roman" panose="02020603050405020304" pitchFamily="18" charset="0"/>
              </a:rPr>
              <a:t>The right hand rule applies to screw threads too</a:t>
            </a:r>
            <a:endParaRPr lang="en-GB" sz="4000" dirty="0"/>
          </a:p>
        </p:txBody>
      </p:sp>
      <p:sp>
        <p:nvSpPr>
          <p:cNvPr id="3" name="Content Placeholder 2">
            <a:extLst>
              <a:ext uri="{FF2B5EF4-FFF2-40B4-BE49-F238E27FC236}">
                <a16:creationId xmlns:a16="http://schemas.microsoft.com/office/drawing/2014/main" id="{1E72542D-4129-87E4-1D32-37AF3A6E1FCF}"/>
              </a:ext>
            </a:extLst>
          </p:cNvPr>
          <p:cNvSpPr>
            <a:spLocks noGrp="1"/>
          </p:cNvSpPr>
          <p:nvPr>
            <p:ph idx="1"/>
          </p:nvPr>
        </p:nvSpPr>
        <p:spPr>
          <a:xfrm>
            <a:off x="609601" y="1543665"/>
            <a:ext cx="10744199" cy="4633298"/>
          </a:xfrm>
        </p:spPr>
        <p:txBody>
          <a:bodyPr>
            <a:normAutofit/>
          </a:bodyPr>
          <a:lstStyle/>
          <a:p>
            <a:pPr marL="0" indent="0">
              <a:buNone/>
            </a:pPr>
            <a:r>
              <a:rPr lang="en-GB" sz="1800" dirty="0">
                <a:effectLst/>
                <a:latin typeface="Calibri" panose="020F0502020204030204" pitchFamily="34" charset="0"/>
                <a:ea typeface="Calibri" panose="020F0502020204030204" pitchFamily="34" charset="0"/>
                <a:cs typeface="Times New Roman" panose="02020603050405020304" pitchFamily="18" charset="0"/>
              </a:rPr>
              <a:t>The right hand rule applies to the current in the wire, and to screw threads too: </a:t>
            </a:r>
          </a:p>
          <a:p>
            <a:pPr marL="0" indent="0">
              <a:buNone/>
            </a:pPr>
            <a:endParaRPr lang="en-GB" sz="18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sz="18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sz="18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sz="18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buNone/>
            </a:pPr>
            <a:r>
              <a:rPr lang="en-GB" sz="1400" i="1" dirty="0">
                <a:effectLst/>
                <a:latin typeface="Calibri" panose="020F0502020204030204" pitchFamily="34" charset="0"/>
                <a:ea typeface="Calibri" panose="020F0502020204030204" pitchFamily="34" charset="0"/>
                <a:cs typeface="Times New Roman" panose="02020603050405020304" pitchFamily="18" charset="0"/>
              </a:rPr>
              <a:t>Screw image by Kiran </a:t>
            </a:r>
            <a:r>
              <a:rPr lang="en-GB" sz="1400" i="1" dirty="0" err="1">
                <a:effectLst/>
                <a:latin typeface="Calibri" panose="020F0502020204030204" pitchFamily="34" charset="0"/>
                <a:ea typeface="Calibri" panose="020F0502020204030204" pitchFamily="34" charset="0"/>
                <a:cs typeface="Times New Roman" panose="02020603050405020304" pitchFamily="18" charset="0"/>
              </a:rPr>
              <a:t>Daware</a:t>
            </a:r>
            <a:r>
              <a:rPr lang="en-GB" sz="1400" i="1" dirty="0">
                <a:effectLst/>
                <a:latin typeface="Calibri" panose="020F0502020204030204" pitchFamily="34" charset="0"/>
                <a:ea typeface="Calibri" panose="020F0502020204030204" pitchFamily="34" charset="0"/>
                <a:cs typeface="Times New Roman" panose="02020603050405020304" pitchFamily="18" charset="0"/>
              </a:rPr>
              <a:t>, see </a:t>
            </a:r>
            <a:r>
              <a:rPr lang="en-GB" sz="1400" i="1"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2"/>
              </a:rPr>
              <a:t>electrical easy</a:t>
            </a:r>
            <a:r>
              <a:rPr lang="en-GB" sz="1400" i="1" dirty="0">
                <a:effectLst/>
                <a:latin typeface="Calibri" panose="020F0502020204030204" pitchFamily="34" charset="0"/>
                <a:ea typeface="Calibri" panose="020F0502020204030204" pitchFamily="34" charset="0"/>
                <a:cs typeface="Times New Roman" panose="02020603050405020304" pitchFamily="18" charset="0"/>
              </a:rPr>
              <a:t>, </a:t>
            </a:r>
            <a:r>
              <a:rPr lang="en-GB" sz="1400" i="1" dirty="0" err="1">
                <a:effectLst/>
                <a:latin typeface="Calibri" panose="020F0502020204030204" pitchFamily="34" charset="0"/>
                <a:ea typeface="Calibri" panose="020F0502020204030204" pitchFamily="34" charset="0"/>
                <a:cs typeface="Times New Roman" panose="02020603050405020304" pitchFamily="18" charset="0"/>
              </a:rPr>
              <a:t>GNUFDL</a:t>
            </a:r>
            <a:r>
              <a:rPr lang="en-GB" sz="1400" i="1" dirty="0">
                <a:effectLst/>
                <a:latin typeface="Calibri" panose="020F0502020204030204" pitchFamily="34" charset="0"/>
                <a:ea typeface="Calibri" panose="020F0502020204030204" pitchFamily="34" charset="0"/>
                <a:cs typeface="Times New Roman" panose="02020603050405020304" pitchFamily="18" charset="0"/>
              </a:rPr>
              <a:t> right-hand rule image by </a:t>
            </a:r>
            <a:r>
              <a:rPr lang="en-GB" sz="1400" i="1" dirty="0" err="1">
                <a:effectLst/>
                <a:latin typeface="Calibri" panose="020F0502020204030204" pitchFamily="34" charset="0"/>
                <a:ea typeface="Calibri" panose="020F0502020204030204" pitchFamily="34" charset="0"/>
                <a:cs typeface="Times New Roman" panose="02020603050405020304" pitchFamily="18" charset="0"/>
              </a:rPr>
              <a:t>Jfmelero</a:t>
            </a:r>
            <a:r>
              <a:rPr lang="en-GB" sz="1400" i="1" dirty="0">
                <a:effectLst/>
                <a:latin typeface="Calibri" panose="020F0502020204030204" pitchFamily="34" charset="0"/>
                <a:ea typeface="Calibri" panose="020F0502020204030204" pitchFamily="34" charset="0"/>
                <a:cs typeface="Times New Roman" panose="02020603050405020304" pitchFamily="18" charset="0"/>
              </a:rPr>
              <a:t>, see </a:t>
            </a:r>
            <a:r>
              <a:rPr lang="en-GB" sz="1400" i="1"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Wikipedia</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GB" sz="1800" dirty="0">
                <a:effectLst/>
                <a:latin typeface="Calibri" panose="020F0502020204030204" pitchFamily="34" charset="0"/>
                <a:ea typeface="Calibri" panose="020F0502020204030204" pitchFamily="34" charset="0"/>
                <a:cs typeface="Times New Roman" panose="02020603050405020304" pitchFamily="18" charset="0"/>
              </a:rPr>
              <a:t>This is why it’s the screw nature of electromagnetism!</a:t>
            </a:r>
          </a:p>
          <a:p>
            <a:endParaRPr lang="en-GB" dirty="0"/>
          </a:p>
        </p:txBody>
      </p:sp>
      <p:pic>
        <p:nvPicPr>
          <p:cNvPr id="4" name="Picture 3">
            <a:extLst>
              <a:ext uri="{FF2B5EF4-FFF2-40B4-BE49-F238E27FC236}">
                <a16:creationId xmlns:a16="http://schemas.microsoft.com/office/drawing/2014/main" id="{377F4FA9-796F-41BE-2639-730DBD49BE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05781" y="1966453"/>
            <a:ext cx="7826477" cy="3347882"/>
          </a:xfrm>
          <a:prstGeom prst="rect">
            <a:avLst/>
          </a:prstGeom>
        </p:spPr>
      </p:pic>
      <p:sp>
        <p:nvSpPr>
          <p:cNvPr id="5" name="Slide Number Placeholder 4">
            <a:extLst>
              <a:ext uri="{FF2B5EF4-FFF2-40B4-BE49-F238E27FC236}">
                <a16:creationId xmlns:a16="http://schemas.microsoft.com/office/drawing/2014/main" id="{DBA0AF19-C97E-2C9E-61D4-586AD126F095}"/>
              </a:ext>
            </a:extLst>
          </p:cNvPr>
          <p:cNvSpPr>
            <a:spLocks noGrp="1"/>
          </p:cNvSpPr>
          <p:nvPr>
            <p:ph type="sldNum" sz="quarter" idx="12"/>
          </p:nvPr>
        </p:nvSpPr>
        <p:spPr/>
        <p:txBody>
          <a:bodyPr/>
          <a:lstStyle/>
          <a:p>
            <a:fld id="{ED3B57C1-3C4F-493A-8526-40F9C3310F7D}" type="slidenum">
              <a:rPr lang="en-GB" smtClean="0"/>
              <a:t>27</a:t>
            </a:fld>
            <a:endParaRPr lang="en-GB"/>
          </a:p>
        </p:txBody>
      </p:sp>
    </p:spTree>
    <p:extLst>
      <p:ext uri="{BB962C8B-B14F-4D97-AF65-F5344CB8AC3E}">
        <p14:creationId xmlns:p14="http://schemas.microsoft.com/office/powerpoint/2010/main" val="38323412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4923E-E499-F68F-C785-EC7A70A6AC28}"/>
              </a:ext>
            </a:extLst>
          </p:cNvPr>
          <p:cNvSpPr>
            <a:spLocks noGrp="1"/>
          </p:cNvSpPr>
          <p:nvPr>
            <p:ph type="title"/>
          </p:nvPr>
        </p:nvSpPr>
        <p:spPr/>
        <p:txBody>
          <a:bodyPr/>
          <a:lstStyle/>
          <a:p>
            <a:r>
              <a:rPr lang="en-GB" b="1" dirty="0">
                <a:effectLst/>
                <a:latin typeface="Calibri" panose="020F0502020204030204" pitchFamily="34" charset="0"/>
                <a:ea typeface="Calibri" panose="020F0502020204030204" pitchFamily="34" charset="0"/>
                <a:cs typeface="Times New Roman" panose="02020603050405020304" pitchFamily="18" charset="0"/>
              </a:rPr>
              <a:t>Further reading</a:t>
            </a:r>
            <a:br>
              <a:rPr lang="en-GB" sz="1800" dirty="0">
                <a:effectLst/>
                <a:latin typeface="Calibri" panose="020F0502020204030204" pitchFamily="34" charset="0"/>
                <a:ea typeface="Calibri" panose="020F0502020204030204" pitchFamily="34" charset="0"/>
                <a:cs typeface="Times New Roman" panose="02020603050405020304" pitchFamily="18" charset="0"/>
              </a:rPr>
            </a:br>
            <a:endParaRPr lang="en-GB" dirty="0"/>
          </a:p>
        </p:txBody>
      </p:sp>
      <p:sp>
        <p:nvSpPr>
          <p:cNvPr id="3" name="Content Placeholder 2">
            <a:extLst>
              <a:ext uri="{FF2B5EF4-FFF2-40B4-BE49-F238E27FC236}">
                <a16:creationId xmlns:a16="http://schemas.microsoft.com/office/drawing/2014/main" id="{DEC7DEEA-0D5D-7271-0AE8-BB9B6A61559A}"/>
              </a:ext>
            </a:extLst>
          </p:cNvPr>
          <p:cNvSpPr>
            <a:spLocks noGrp="1"/>
          </p:cNvSpPr>
          <p:nvPr>
            <p:ph idx="1"/>
          </p:nvPr>
        </p:nvSpPr>
        <p:spPr>
          <a:xfrm>
            <a:off x="838200" y="1160206"/>
            <a:ext cx="10515600" cy="5142271"/>
          </a:xfrm>
        </p:spPr>
        <p:txBody>
          <a:bodyPr>
            <a:normAutofit fontScale="85000" lnSpcReduction="10000"/>
          </a:bodyPr>
          <a:lstStyle/>
          <a:p>
            <a:pPr marL="0" indent="0" algn="just">
              <a:lnSpc>
                <a:spcPct val="120000"/>
              </a:lnSpc>
              <a:spcBef>
                <a:spcPts val="0"/>
              </a:spcBef>
              <a:buNone/>
            </a:pPr>
            <a:r>
              <a:rPr lang="en-GB" sz="1800" dirty="0">
                <a:effectLst/>
                <a:latin typeface="Calibri" panose="020F0502020204030204" pitchFamily="34" charset="0"/>
                <a:ea typeface="Calibri" panose="020F0502020204030204" pitchFamily="34" charset="0"/>
                <a:cs typeface="Times New Roman" panose="02020603050405020304" pitchFamily="18" charset="0"/>
              </a:rPr>
              <a:t>See the following “physics detective” articles which contain details and references. Apologies for any links which no longer work: </a:t>
            </a:r>
          </a:p>
          <a:p>
            <a:pPr marL="0" indent="0">
              <a:lnSpc>
                <a:spcPct val="120000"/>
              </a:lnSpc>
              <a:spcBef>
                <a:spcPts val="0"/>
              </a:spcBef>
              <a:buNone/>
            </a:pPr>
            <a:endParaRPr lang="en-GB"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2"/>
            </a:endParaRPr>
          </a:p>
          <a:p>
            <a:pPr marL="0" indent="0">
              <a:lnSpc>
                <a:spcPct val="120000"/>
              </a:lnSpc>
              <a:spcBef>
                <a:spcPts val="0"/>
              </a:spcBef>
              <a:buNone/>
            </a:pPr>
            <a:r>
              <a:rPr lang="en-GB"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2"/>
              </a:rPr>
              <a:t>What is a photon?</a:t>
            </a:r>
            <a:r>
              <a:rPr lang="en-GB"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a:t>
            </a:r>
            <a:r>
              <a:rPr lang="en-GB"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The photon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20000"/>
              </a:lnSpc>
              <a:spcBef>
                <a:spcPts val="0"/>
              </a:spcBef>
              <a:buNone/>
            </a:pPr>
            <a:r>
              <a:rPr lang="en-GB"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4"/>
              </a:rPr>
              <a:t>The hole in the heart of quantum electrodynamics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20000"/>
              </a:lnSpc>
              <a:spcBef>
                <a:spcPts val="0"/>
              </a:spcBef>
              <a:buNone/>
            </a:pPr>
            <a:r>
              <a:rPr lang="en-GB"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5"/>
              </a:rPr>
              <a:t>How pair production works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20000"/>
              </a:lnSpc>
              <a:spcBef>
                <a:spcPts val="0"/>
              </a:spcBef>
              <a:buNone/>
            </a:pPr>
            <a:r>
              <a:rPr lang="en-GB"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6"/>
              </a:rPr>
              <a:t>The electron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20000"/>
              </a:lnSpc>
              <a:spcBef>
                <a:spcPts val="0"/>
              </a:spcBef>
              <a:buNone/>
            </a:pPr>
            <a:r>
              <a:rPr lang="en-GB"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7"/>
              </a:rPr>
              <a:t>The positron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20000"/>
              </a:lnSpc>
              <a:spcBef>
                <a:spcPts val="0"/>
              </a:spcBef>
              <a:buNone/>
            </a:pPr>
            <a:r>
              <a:rPr lang="en-GB"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8"/>
              </a:rPr>
              <a:t>The screw nature of electromagnetism</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20000"/>
              </a:lnSpc>
              <a:spcBef>
                <a:spcPts val="0"/>
              </a:spcBef>
              <a:buNone/>
            </a:pPr>
            <a:r>
              <a:rPr lang="en-GB"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9"/>
              </a:rPr>
              <a:t>How a magnet works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20000"/>
              </a:lnSpc>
              <a:spcBef>
                <a:spcPts val="0"/>
              </a:spcBef>
              <a:buNone/>
            </a:pPr>
            <a:r>
              <a:rPr lang="en-GB"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10"/>
              </a:rPr>
              <a:t>Why magnetic monopoles do not exist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20000"/>
              </a:lnSpc>
              <a:spcBef>
                <a:spcPts val="0"/>
              </a:spcBef>
              <a:buNone/>
            </a:pPr>
            <a:r>
              <a:rPr lang="en-GB"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11"/>
              </a:rPr>
              <a:t>What charge is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20000"/>
              </a:lnSpc>
              <a:spcBef>
                <a:spcPts val="0"/>
              </a:spcBef>
              <a:buNone/>
            </a:pPr>
            <a:r>
              <a:rPr lang="en-GB"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12"/>
              </a:rPr>
              <a:t>The mystery of mass is a myth</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20000"/>
              </a:lnSpc>
              <a:spcBef>
                <a:spcPts val="0"/>
              </a:spcBef>
              <a:buNone/>
            </a:pPr>
            <a:r>
              <a:rPr lang="en-GB"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13"/>
              </a:rPr>
              <a:t>What energy is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20000"/>
              </a:lnSpc>
              <a:spcBef>
                <a:spcPts val="0"/>
              </a:spcBef>
              <a:buNone/>
            </a:pPr>
            <a:r>
              <a:rPr lang="en-GB"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14"/>
              </a:rPr>
              <a:t>The TOE that Maxwell missed</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20000"/>
              </a:lnSpc>
              <a:spcBef>
                <a:spcPts val="0"/>
              </a:spcBef>
              <a:buNone/>
            </a:pPr>
            <a:r>
              <a:rPr lang="en-GB"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15"/>
              </a:rPr>
              <a:t>A </a:t>
            </a:r>
            <a:r>
              <a:rPr lang="en-GB" sz="1800" u="sng" dirty="0" err="1">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15"/>
              </a:rPr>
              <a:t>worble</a:t>
            </a:r>
            <a:r>
              <a:rPr lang="en-GB"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15"/>
              </a:rPr>
              <a:t> embracing itself</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20000"/>
              </a:lnSpc>
              <a:spcBef>
                <a:spcPts val="0"/>
              </a:spcBef>
              <a:buNone/>
            </a:pPr>
            <a:r>
              <a:rPr lang="en-GB"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16"/>
              </a:rPr>
              <a:t>The theory of everything</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20000"/>
              </a:lnSpc>
              <a:spcBef>
                <a:spcPts val="0"/>
              </a:spcBef>
              <a:buNone/>
            </a:pPr>
            <a:r>
              <a:rPr lang="en-GB"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17"/>
              </a:rPr>
              <a:t>The Standard Model of particle physics is wrong on multiple counts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20000"/>
              </a:lnSpc>
              <a:spcBef>
                <a:spcPts val="0"/>
              </a:spcBef>
              <a:buNone/>
            </a:pPr>
            <a:r>
              <a:rPr lang="en-GB"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18"/>
              </a:rPr>
              <a:t>Gerard ‘t Hooft says quantum mechanics is nonsense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buNone/>
            </a:pPr>
            <a:r>
              <a:rPr lang="en-GB" sz="1800" b="1" dirty="0">
                <a:effectLst/>
                <a:latin typeface="Calibri" panose="020F0502020204030204" pitchFamily="34" charset="0"/>
                <a:ea typeface="Calibri" panose="020F0502020204030204" pitchFamily="34" charset="0"/>
                <a:cs typeface="Times New Roman" panose="02020603050405020304" pitchFamily="18" charset="0"/>
              </a:rPr>
              <a:t>End of presentation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a:extLst>
              <a:ext uri="{FF2B5EF4-FFF2-40B4-BE49-F238E27FC236}">
                <a16:creationId xmlns:a16="http://schemas.microsoft.com/office/drawing/2014/main" id="{735E3DA4-0195-8707-DFAD-2B8C62E28F07}"/>
              </a:ext>
            </a:extLst>
          </p:cNvPr>
          <p:cNvSpPr>
            <a:spLocks noGrp="1"/>
          </p:cNvSpPr>
          <p:nvPr>
            <p:ph type="sldNum" sz="quarter" idx="12"/>
          </p:nvPr>
        </p:nvSpPr>
        <p:spPr/>
        <p:txBody>
          <a:bodyPr/>
          <a:lstStyle/>
          <a:p>
            <a:fld id="{ED3B57C1-3C4F-493A-8526-40F9C3310F7D}" type="slidenum">
              <a:rPr lang="en-GB" smtClean="0"/>
              <a:t>28</a:t>
            </a:fld>
            <a:endParaRPr lang="en-GB"/>
          </a:p>
        </p:txBody>
      </p:sp>
    </p:spTree>
    <p:extLst>
      <p:ext uri="{BB962C8B-B14F-4D97-AF65-F5344CB8AC3E}">
        <p14:creationId xmlns:p14="http://schemas.microsoft.com/office/powerpoint/2010/main" val="29650348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A9C1F-7EEF-5D9F-7DCF-2DAA8EA4A140}"/>
              </a:ext>
            </a:extLst>
          </p:cNvPr>
          <p:cNvSpPr>
            <a:spLocks noGrp="1"/>
          </p:cNvSpPr>
          <p:nvPr>
            <p:ph type="title"/>
          </p:nvPr>
        </p:nvSpPr>
        <p:spPr>
          <a:xfrm>
            <a:off x="838200" y="365126"/>
            <a:ext cx="10515600" cy="1286694"/>
          </a:xfrm>
        </p:spPr>
        <p:txBody>
          <a:bodyPr>
            <a:normAutofit fontScale="90000"/>
          </a:bodyPr>
          <a:lstStyle/>
          <a:p>
            <a:r>
              <a:rPr lang="en-GB" b="1" dirty="0">
                <a:effectLst/>
                <a:latin typeface="Calibri" panose="020F0502020204030204" pitchFamily="34" charset="0"/>
                <a:ea typeface="Calibri" panose="020F0502020204030204" pitchFamily="34" charset="0"/>
                <a:cs typeface="Times New Roman" panose="02020603050405020304" pitchFamily="18" charset="0"/>
              </a:rPr>
              <a:t>What does Jackson say?</a:t>
            </a:r>
            <a:br>
              <a:rPr lang="en-GB" sz="1800" dirty="0">
                <a:effectLst/>
                <a:latin typeface="Calibri" panose="020F0502020204030204" pitchFamily="34" charset="0"/>
                <a:ea typeface="Calibri" panose="020F0502020204030204" pitchFamily="34" charset="0"/>
                <a:cs typeface="Times New Roman" panose="02020603050405020304" pitchFamily="18" charset="0"/>
              </a:rPr>
            </a:br>
            <a:endParaRPr lang="en-GB" dirty="0"/>
          </a:p>
        </p:txBody>
      </p:sp>
      <p:sp>
        <p:nvSpPr>
          <p:cNvPr id="3" name="Content Placeholder 2">
            <a:extLst>
              <a:ext uri="{FF2B5EF4-FFF2-40B4-BE49-F238E27FC236}">
                <a16:creationId xmlns:a16="http://schemas.microsoft.com/office/drawing/2014/main" id="{05D95537-3373-BA2F-E20C-0D5AB6AA42AF}"/>
              </a:ext>
            </a:extLst>
          </p:cNvPr>
          <p:cNvSpPr>
            <a:spLocks noGrp="1"/>
          </p:cNvSpPr>
          <p:nvPr>
            <p:ph idx="1"/>
          </p:nvPr>
        </p:nvSpPr>
        <p:spPr>
          <a:xfrm>
            <a:off x="838200" y="1061884"/>
            <a:ext cx="10515600" cy="5115079"/>
          </a:xfrm>
        </p:spPr>
        <p:txBody>
          <a:bodyPr/>
          <a:lstStyle/>
          <a:p>
            <a:pPr marL="0" indent="0">
              <a:lnSpc>
                <a:spcPct val="115000"/>
              </a:lnSpc>
              <a:spcAft>
                <a:spcPts val="1000"/>
              </a:spcAft>
              <a:buNone/>
            </a:pPr>
            <a:r>
              <a:rPr lang="en-GB" sz="1800" dirty="0">
                <a:effectLst/>
                <a:latin typeface="Calibri" panose="020F0502020204030204" pitchFamily="34" charset="0"/>
                <a:ea typeface="Calibri" panose="020F0502020204030204" pitchFamily="34" charset="0"/>
                <a:cs typeface="Times New Roman" panose="02020603050405020304" pitchFamily="18" charset="0"/>
              </a:rPr>
              <a:t>See page 558 of John Jackson’s </a:t>
            </a:r>
            <a:r>
              <a:rPr lang="en-GB"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2"/>
              </a:rPr>
              <a:t>Classical Electrodynamics</a:t>
            </a:r>
            <a:r>
              <a:rPr lang="en-GB" sz="1800" dirty="0">
                <a:effectLst/>
                <a:latin typeface="Calibri" panose="020F0502020204030204" pitchFamily="34" charset="0"/>
                <a:ea typeface="Calibri" panose="020F0502020204030204" pitchFamily="34" charset="0"/>
                <a:cs typeface="Times New Roman" panose="02020603050405020304" pitchFamily="18" charset="0"/>
              </a:rPr>
              <a:t>. He says this: </a:t>
            </a:r>
          </a:p>
          <a:p>
            <a:pPr marL="0" indent="0" algn="just">
              <a:lnSpc>
                <a:spcPct val="115000"/>
              </a:lnSpc>
              <a:spcAft>
                <a:spcPts val="1000"/>
              </a:spcAft>
              <a:buNone/>
            </a:pPr>
            <a:r>
              <a:rPr lang="en-GB" sz="1800" i="1" dirty="0">
                <a:effectLst/>
                <a:latin typeface="Calibri" panose="020F0502020204030204" pitchFamily="34" charset="0"/>
                <a:ea typeface="Calibri" panose="020F0502020204030204" pitchFamily="34" charset="0"/>
                <a:cs typeface="Times New Roman" panose="02020603050405020304" pitchFamily="18" charset="0"/>
              </a:rPr>
              <a:t>“Transformation (11.149) shows that E and B have no independent existence”.  </a:t>
            </a:r>
            <a:r>
              <a:rPr lang="en-GB" sz="1800" dirty="0">
                <a:effectLst/>
                <a:latin typeface="Calibri" panose="020F0502020204030204" pitchFamily="34" charset="0"/>
                <a:ea typeface="Calibri" panose="020F0502020204030204" pitchFamily="34" charset="0"/>
                <a:cs typeface="Times New Roman" panose="02020603050405020304" pitchFamily="18" charset="0"/>
              </a:rPr>
              <a:t>He also says this:</a:t>
            </a:r>
          </a:p>
          <a:p>
            <a:pPr marL="0" indent="0" algn="just">
              <a:lnSpc>
                <a:spcPct val="115000"/>
              </a:lnSpc>
              <a:spcAft>
                <a:spcPts val="1000"/>
              </a:spcAft>
              <a:buNone/>
            </a:pPr>
            <a:r>
              <a:rPr lang="en-GB" sz="1800" i="1" dirty="0">
                <a:effectLst/>
                <a:latin typeface="Calibri" panose="020F0502020204030204" pitchFamily="34" charset="0"/>
                <a:ea typeface="Calibri" panose="020F0502020204030204" pitchFamily="34" charset="0"/>
                <a:cs typeface="Times New Roman" panose="02020603050405020304" pitchFamily="18" charset="0"/>
              </a:rPr>
              <a:t>"One should properly speak of the electromagnetic field F</a:t>
            </a:r>
            <a:r>
              <a:rPr lang="en-GB" sz="1800" i="1" baseline="30000" dirty="0">
                <a:effectLst/>
                <a:latin typeface="Times New Roman" panose="02020603050405020304" pitchFamily="18" charset="0"/>
                <a:ea typeface="Calibri" panose="020F0502020204030204" pitchFamily="34" charset="0"/>
                <a:cs typeface="Times New Roman" panose="02020603050405020304" pitchFamily="18" charset="0"/>
              </a:rPr>
              <a:t>αβ</a:t>
            </a:r>
            <a:r>
              <a:rPr lang="en-GB" sz="1800" i="1" dirty="0">
                <a:effectLst/>
                <a:latin typeface="Calibri" panose="020F0502020204030204" pitchFamily="34" charset="0"/>
                <a:ea typeface="Calibri" panose="020F0502020204030204" pitchFamily="34" charset="0"/>
                <a:cs typeface="Times New Roman" panose="02020603050405020304" pitchFamily="18" charset="0"/>
              </a:rPr>
              <a:t> rather than E or B separately"</a:t>
            </a:r>
            <a:r>
              <a:rPr lang="en-GB" sz="1800" dirty="0">
                <a:effectLst/>
                <a:latin typeface="Calibri" panose="020F0502020204030204" pitchFamily="34" charset="0"/>
                <a:ea typeface="Calibri" panose="020F0502020204030204" pitchFamily="34" charset="0"/>
                <a:cs typeface="Times New Roman" panose="02020603050405020304" pitchFamily="18" charset="0"/>
              </a:rPr>
              <a:t>.</a:t>
            </a:r>
          </a:p>
          <a:p>
            <a:pPr marL="0" indent="0" algn="just">
              <a:lnSpc>
                <a:spcPct val="115000"/>
              </a:lnSpc>
              <a:spcAft>
                <a:spcPts val="1000"/>
              </a:spcAft>
              <a:buNone/>
            </a:pPr>
            <a:r>
              <a:rPr lang="en-GB" sz="1800" dirty="0">
                <a:effectLst/>
                <a:latin typeface="Calibri" panose="020F0502020204030204" pitchFamily="34" charset="0"/>
                <a:ea typeface="Calibri" panose="020F0502020204030204" pitchFamily="34" charset="0"/>
                <a:cs typeface="Times New Roman" panose="02020603050405020304" pitchFamily="18" charset="0"/>
              </a:rPr>
              <a:t>Unfortunately this in section 11, not at the start of the book. Sometimes I feel like Maxwell’s unification never happened. </a:t>
            </a:r>
          </a:p>
          <a:p>
            <a:pPr marL="0" indent="0">
              <a:buNone/>
            </a:pPr>
            <a:endParaRPr lang="en-GB" dirty="0"/>
          </a:p>
        </p:txBody>
      </p:sp>
      <p:pic>
        <p:nvPicPr>
          <p:cNvPr id="6" name="Picture 5" descr="lifestyle barbershop GIF">
            <a:extLst>
              <a:ext uri="{FF2B5EF4-FFF2-40B4-BE49-F238E27FC236}">
                <a16:creationId xmlns:a16="http://schemas.microsoft.com/office/drawing/2014/main" id="{C0901A14-160B-D625-DFD9-0EFC29B674FE}"/>
              </a:ext>
            </a:extLst>
          </p:cNvPr>
          <p:cNvPicPr>
            <a:picLocks noChangeAspect="1"/>
          </p:cNvPicPr>
          <p:nvPr/>
        </p:nvPicPr>
        <p:blipFill rotWithShape="1">
          <a:blip r:embed="rId3">
            <a:extLst>
              <a:ext uri="{28A0092B-C50C-407E-A947-70E740481C1C}">
                <a14:useLocalDpi xmlns:a14="http://schemas.microsoft.com/office/drawing/2010/main" val="0"/>
              </a:ext>
            </a:extLst>
          </a:blip>
          <a:srcRect r="56533"/>
          <a:stretch/>
        </p:blipFill>
        <p:spPr bwMode="auto">
          <a:xfrm>
            <a:off x="5578475" y="3234812"/>
            <a:ext cx="1035050" cy="3258061"/>
          </a:xfrm>
          <a:prstGeom prst="rect">
            <a:avLst/>
          </a:prstGeom>
          <a:noFill/>
          <a:ln>
            <a:noFill/>
          </a:ln>
          <a:extLst>
            <a:ext uri="{53640926-AAD7-44D8-BBD7-CCE9431645EC}">
              <a14:shadowObscured xmlns:a14="http://schemas.microsoft.com/office/drawing/2010/main"/>
            </a:ext>
          </a:extLst>
        </p:spPr>
      </p:pic>
      <p:sp>
        <p:nvSpPr>
          <p:cNvPr id="7" name="Slide Number Placeholder 6">
            <a:extLst>
              <a:ext uri="{FF2B5EF4-FFF2-40B4-BE49-F238E27FC236}">
                <a16:creationId xmlns:a16="http://schemas.microsoft.com/office/drawing/2014/main" id="{11D2D747-95AB-0F3F-94B0-5736D8599634}"/>
              </a:ext>
            </a:extLst>
          </p:cNvPr>
          <p:cNvSpPr>
            <a:spLocks noGrp="1"/>
          </p:cNvSpPr>
          <p:nvPr>
            <p:ph type="sldNum" sz="quarter" idx="12"/>
          </p:nvPr>
        </p:nvSpPr>
        <p:spPr/>
        <p:txBody>
          <a:bodyPr/>
          <a:lstStyle/>
          <a:p>
            <a:fld id="{ED3B57C1-3C4F-493A-8526-40F9C3310F7D}" type="slidenum">
              <a:rPr lang="en-GB" smtClean="0"/>
              <a:t>3</a:t>
            </a:fld>
            <a:endParaRPr lang="en-GB"/>
          </a:p>
        </p:txBody>
      </p:sp>
    </p:spTree>
    <p:extLst>
      <p:ext uri="{BB962C8B-B14F-4D97-AF65-F5344CB8AC3E}">
        <p14:creationId xmlns:p14="http://schemas.microsoft.com/office/powerpoint/2010/main" val="24855918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37D4B-BEB0-774A-DA23-8389280735CB}"/>
              </a:ext>
            </a:extLst>
          </p:cNvPr>
          <p:cNvSpPr>
            <a:spLocks noGrp="1"/>
          </p:cNvSpPr>
          <p:nvPr>
            <p:ph type="title"/>
          </p:nvPr>
        </p:nvSpPr>
        <p:spPr/>
        <p:txBody>
          <a:bodyPr/>
          <a:lstStyle/>
          <a:p>
            <a:r>
              <a:rPr lang="en-GB" b="1" dirty="0">
                <a:effectLst/>
                <a:latin typeface="Calibri" panose="020F0502020204030204" pitchFamily="34" charset="0"/>
                <a:ea typeface="Calibri" panose="020F0502020204030204" pitchFamily="34" charset="0"/>
                <a:cs typeface="Times New Roman" panose="02020603050405020304" pitchFamily="18" charset="0"/>
              </a:rPr>
              <a:t>What does Wikipedia say?</a:t>
            </a:r>
            <a:br>
              <a:rPr lang="en-GB" sz="1800" dirty="0">
                <a:effectLst/>
                <a:latin typeface="Calibri" panose="020F0502020204030204" pitchFamily="34" charset="0"/>
                <a:ea typeface="Calibri" panose="020F0502020204030204" pitchFamily="34" charset="0"/>
                <a:cs typeface="Times New Roman" panose="02020603050405020304" pitchFamily="18" charset="0"/>
              </a:rPr>
            </a:br>
            <a:endParaRPr lang="en-GB" dirty="0"/>
          </a:p>
        </p:txBody>
      </p:sp>
      <p:sp>
        <p:nvSpPr>
          <p:cNvPr id="3" name="Content Placeholder 2">
            <a:extLst>
              <a:ext uri="{FF2B5EF4-FFF2-40B4-BE49-F238E27FC236}">
                <a16:creationId xmlns:a16="http://schemas.microsoft.com/office/drawing/2014/main" id="{FD2ADBE0-1858-7738-E731-4F67D0BFC402}"/>
              </a:ext>
            </a:extLst>
          </p:cNvPr>
          <p:cNvSpPr>
            <a:spLocks noGrp="1"/>
          </p:cNvSpPr>
          <p:nvPr>
            <p:ph idx="1"/>
          </p:nvPr>
        </p:nvSpPr>
        <p:spPr>
          <a:xfrm>
            <a:off x="838200" y="1209368"/>
            <a:ext cx="10515600" cy="5283507"/>
          </a:xfrm>
        </p:spPr>
        <p:txBody>
          <a:bodyPr>
            <a:normAutofit fontScale="92500" lnSpcReduction="10000"/>
          </a:bodyPr>
          <a:lstStyle/>
          <a:p>
            <a:pPr marL="0" indent="0" algn="just">
              <a:lnSpc>
                <a:spcPct val="115000"/>
              </a:lnSpc>
              <a:spcAft>
                <a:spcPts val="1000"/>
              </a:spcAft>
              <a:buNone/>
            </a:pPr>
            <a:r>
              <a:rPr lang="en-GB" sz="2200" dirty="0">
                <a:effectLst/>
                <a:latin typeface="Calibri" panose="020F0502020204030204" pitchFamily="34" charset="0"/>
                <a:ea typeface="Calibri" panose="020F0502020204030204" pitchFamily="34" charset="0"/>
                <a:cs typeface="Times New Roman" panose="02020603050405020304" pitchFamily="18" charset="0"/>
              </a:rPr>
              <a:t>See the Wikipedia article on </a:t>
            </a:r>
            <a:r>
              <a:rPr lang="en-GB" sz="22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2"/>
              </a:rPr>
              <a:t>the electromagnetic field</a:t>
            </a:r>
            <a:r>
              <a:rPr lang="en-GB" sz="2200" dirty="0">
                <a:effectLst/>
                <a:latin typeface="Calibri" panose="020F0502020204030204" pitchFamily="34" charset="0"/>
                <a:ea typeface="Calibri" panose="020F0502020204030204" pitchFamily="34" charset="0"/>
                <a:cs typeface="Times New Roman" panose="02020603050405020304" pitchFamily="18" charset="0"/>
              </a:rPr>
              <a:t>. It says this:</a:t>
            </a:r>
          </a:p>
          <a:p>
            <a:pPr marL="0" indent="0" algn="just">
              <a:lnSpc>
                <a:spcPct val="115000"/>
              </a:lnSpc>
              <a:spcAft>
                <a:spcPts val="1000"/>
              </a:spcAft>
              <a:buNone/>
            </a:pPr>
            <a:r>
              <a:rPr lang="en-GB" sz="1800" i="1" dirty="0">
                <a:effectLst/>
                <a:latin typeface="Calibri" panose="020F0502020204030204" pitchFamily="34" charset="0"/>
                <a:ea typeface="Calibri" panose="020F0502020204030204" pitchFamily="34" charset="0"/>
                <a:cs typeface="Times New Roman" panose="02020603050405020304" pitchFamily="18" charset="0"/>
              </a:rPr>
              <a:t>“Over time, it was realized that the electric and magnetic fields are better thought of as two parts of a greater whole - the electromagnetic field”.</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15000"/>
              </a:lnSpc>
              <a:spcAft>
                <a:spcPts val="1000"/>
              </a:spcAft>
              <a:buNone/>
            </a:pPr>
            <a:r>
              <a:rPr lang="en-GB" sz="1800" dirty="0">
                <a:effectLst/>
                <a:latin typeface="Calibri" panose="020F0502020204030204" pitchFamily="34" charset="0"/>
                <a:ea typeface="Calibri" panose="020F0502020204030204" pitchFamily="34" charset="0"/>
                <a:cs typeface="Times New Roman" panose="02020603050405020304" pitchFamily="18" charset="0"/>
              </a:rPr>
              <a:t>See the Wikipedia article on </a:t>
            </a:r>
            <a:r>
              <a:rPr lang="en-GB" sz="1800" u="sng" dirty="0" err="1">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Jefimenko’s</a:t>
            </a:r>
            <a:r>
              <a:rPr lang="en-GB"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 equations</a:t>
            </a:r>
            <a:r>
              <a:rPr lang="en-GB" sz="1800" dirty="0">
                <a:effectLst/>
                <a:latin typeface="Calibri" panose="020F0502020204030204" pitchFamily="34" charset="0"/>
                <a:ea typeface="Calibri" panose="020F0502020204030204" pitchFamily="34" charset="0"/>
                <a:cs typeface="Times New Roman" panose="02020603050405020304" pitchFamily="18" charset="0"/>
              </a:rPr>
              <a:t>. It quotes Oleg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Jefimenko</a:t>
            </a:r>
            <a:r>
              <a:rPr lang="en-GB" sz="1800" dirty="0">
                <a:effectLst/>
                <a:latin typeface="Calibri" panose="020F0502020204030204" pitchFamily="34" charset="0"/>
                <a:ea typeface="Calibri" panose="020F0502020204030204" pitchFamily="34" charset="0"/>
                <a:cs typeface="Times New Roman" panose="02020603050405020304" pitchFamily="18" charset="0"/>
              </a:rPr>
              <a:t> saying this:</a:t>
            </a:r>
          </a:p>
          <a:p>
            <a:pPr marL="0" indent="0" algn="just">
              <a:lnSpc>
                <a:spcPct val="115000"/>
              </a:lnSpc>
              <a:spcAft>
                <a:spcPts val="1000"/>
              </a:spcAft>
              <a:buNone/>
            </a:pPr>
            <a:r>
              <a:rPr lang="en-GB" sz="1800" i="1" dirty="0">
                <a:effectLst/>
                <a:latin typeface="Calibri" panose="020F0502020204030204" pitchFamily="34" charset="0"/>
                <a:ea typeface="Calibri" panose="020F0502020204030204" pitchFamily="34" charset="0"/>
                <a:cs typeface="Times New Roman" panose="02020603050405020304" pitchFamily="18" charset="0"/>
              </a:rPr>
              <a:t>“Neither Maxwell’s equations nor their solutions indicate an existence of causal links between electric and magnetic fields. Therefore, we must conclude that an electromagnetic field is a dual entity”.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15000"/>
              </a:lnSpc>
              <a:spcAft>
                <a:spcPts val="1000"/>
              </a:spcAft>
              <a:buNone/>
            </a:pPr>
            <a:r>
              <a:rPr lang="en-GB" sz="1800" dirty="0">
                <a:effectLst/>
                <a:latin typeface="Calibri" panose="020F0502020204030204" pitchFamily="34" charset="0"/>
                <a:ea typeface="Calibri" panose="020F0502020204030204" pitchFamily="34" charset="0"/>
                <a:cs typeface="Times New Roman" panose="02020603050405020304" pitchFamily="18" charset="0"/>
              </a:rPr>
              <a:t>When I first referred to this page, it also said this:</a:t>
            </a:r>
          </a:p>
          <a:p>
            <a:pPr marL="0" indent="0" algn="just">
              <a:lnSpc>
                <a:spcPct val="115000"/>
              </a:lnSpc>
              <a:spcAft>
                <a:spcPts val="1000"/>
              </a:spcAft>
              <a:buNone/>
            </a:pPr>
            <a:r>
              <a:rPr lang="en-GB" sz="1800" i="1" dirty="0">
                <a:effectLst/>
                <a:latin typeface="Calibri" panose="020F0502020204030204" pitchFamily="34" charset="0"/>
                <a:ea typeface="Calibri" panose="020F0502020204030204" pitchFamily="34" charset="0"/>
                <a:cs typeface="Times New Roman" panose="02020603050405020304" pitchFamily="18" charset="0"/>
              </a:rPr>
              <a:t>“The second feature is that the expression for E does not depend upon B and vice versa. Hence, it is impossible for E and B fields to be "creating" each other”.</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15000"/>
              </a:lnSpc>
              <a:spcAft>
                <a:spcPts val="1000"/>
              </a:spcAft>
              <a:buNone/>
            </a:pPr>
            <a:r>
              <a:rPr lang="en-GB" sz="2200" dirty="0">
                <a:effectLst/>
                <a:latin typeface="Calibri" panose="020F0502020204030204" pitchFamily="34" charset="0"/>
                <a:ea typeface="Calibri" panose="020F0502020204030204" pitchFamily="34" charset="0"/>
                <a:cs typeface="Times New Roman" panose="02020603050405020304" pitchFamily="18" charset="0"/>
              </a:rPr>
              <a:t>This means what they say about electromagnetic waves not needing a medium is wrong. The E wave does not create an orthogonal B wave which creates the E wave and so on. The wave concerned is the </a:t>
            </a:r>
            <a:r>
              <a:rPr lang="en-GB" sz="2200" i="1" dirty="0">
                <a:effectLst/>
                <a:latin typeface="Calibri" panose="020F0502020204030204" pitchFamily="34" charset="0"/>
                <a:ea typeface="Calibri" panose="020F0502020204030204" pitchFamily="34" charset="0"/>
                <a:cs typeface="Times New Roman" panose="02020603050405020304" pitchFamily="18" charset="0"/>
              </a:rPr>
              <a:t>electromagnetic</a:t>
            </a:r>
            <a:r>
              <a:rPr lang="en-GB" sz="2200" dirty="0">
                <a:effectLst/>
                <a:latin typeface="Calibri" panose="020F0502020204030204" pitchFamily="34" charset="0"/>
                <a:ea typeface="Calibri" panose="020F0502020204030204" pitchFamily="34" charset="0"/>
                <a:cs typeface="Times New Roman" panose="02020603050405020304" pitchFamily="18" charset="0"/>
              </a:rPr>
              <a:t> wave. There’s only one wave there.  </a:t>
            </a:r>
          </a:p>
          <a:p>
            <a:endParaRPr lang="en-GB" dirty="0"/>
          </a:p>
        </p:txBody>
      </p:sp>
      <p:sp>
        <p:nvSpPr>
          <p:cNvPr id="4" name="Slide Number Placeholder 3">
            <a:extLst>
              <a:ext uri="{FF2B5EF4-FFF2-40B4-BE49-F238E27FC236}">
                <a16:creationId xmlns:a16="http://schemas.microsoft.com/office/drawing/2014/main" id="{8DCA2578-B202-B2A5-B056-EDD847E62D85}"/>
              </a:ext>
            </a:extLst>
          </p:cNvPr>
          <p:cNvSpPr>
            <a:spLocks noGrp="1"/>
          </p:cNvSpPr>
          <p:nvPr>
            <p:ph type="sldNum" sz="quarter" idx="12"/>
          </p:nvPr>
        </p:nvSpPr>
        <p:spPr/>
        <p:txBody>
          <a:bodyPr/>
          <a:lstStyle/>
          <a:p>
            <a:fld id="{ED3B57C1-3C4F-493A-8526-40F9C3310F7D}" type="slidenum">
              <a:rPr lang="en-GB" smtClean="0"/>
              <a:t>4</a:t>
            </a:fld>
            <a:endParaRPr lang="en-GB"/>
          </a:p>
        </p:txBody>
      </p:sp>
    </p:spTree>
    <p:extLst>
      <p:ext uri="{BB962C8B-B14F-4D97-AF65-F5344CB8AC3E}">
        <p14:creationId xmlns:p14="http://schemas.microsoft.com/office/powerpoint/2010/main" val="35677826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210F6-1D19-326D-B106-4CAF5BFDE180}"/>
              </a:ext>
            </a:extLst>
          </p:cNvPr>
          <p:cNvSpPr>
            <a:spLocks noGrp="1"/>
          </p:cNvSpPr>
          <p:nvPr>
            <p:ph type="title"/>
          </p:nvPr>
        </p:nvSpPr>
        <p:spPr>
          <a:xfrm>
            <a:off x="403123" y="365125"/>
            <a:ext cx="11523406" cy="1325563"/>
          </a:xfrm>
        </p:spPr>
        <p:txBody>
          <a:bodyPr>
            <a:normAutofit/>
          </a:bodyPr>
          <a:lstStyle/>
          <a:p>
            <a:r>
              <a:rPr lang="en-GB" b="1" dirty="0">
                <a:effectLst/>
                <a:latin typeface="Calibri" panose="020F0502020204030204" pitchFamily="34" charset="0"/>
                <a:ea typeface="Calibri" panose="020F0502020204030204" pitchFamily="34" charset="0"/>
                <a:cs typeface="Times New Roman" panose="02020603050405020304" pitchFamily="18" charset="0"/>
              </a:rPr>
              <a:t>The electromagnetic wave is one wave, not two</a:t>
            </a:r>
            <a:endParaRPr lang="en-GB" dirty="0"/>
          </a:p>
        </p:txBody>
      </p:sp>
      <p:sp>
        <p:nvSpPr>
          <p:cNvPr id="3" name="Content Placeholder 2">
            <a:extLst>
              <a:ext uri="{FF2B5EF4-FFF2-40B4-BE49-F238E27FC236}">
                <a16:creationId xmlns:a16="http://schemas.microsoft.com/office/drawing/2014/main" id="{1D30241F-5F04-631B-BC3E-7F8127DEC4B7}"/>
              </a:ext>
            </a:extLst>
          </p:cNvPr>
          <p:cNvSpPr>
            <a:spLocks noGrp="1"/>
          </p:cNvSpPr>
          <p:nvPr>
            <p:ph idx="1"/>
          </p:nvPr>
        </p:nvSpPr>
        <p:spPr>
          <a:xfrm>
            <a:off x="521110" y="1425677"/>
            <a:ext cx="11130116" cy="4751286"/>
          </a:xfrm>
        </p:spPr>
        <p:txBody>
          <a:bodyPr>
            <a:normAutofit lnSpcReduction="10000"/>
          </a:bodyPr>
          <a:lstStyle/>
          <a:p>
            <a:pPr marL="0" indent="0" algn="just">
              <a:lnSpc>
                <a:spcPct val="115000"/>
              </a:lnSpc>
              <a:spcAft>
                <a:spcPts val="1000"/>
              </a:spcAft>
              <a:buNone/>
            </a:pPr>
            <a:r>
              <a:rPr lang="en-GB" sz="1800" dirty="0">
                <a:effectLst/>
                <a:latin typeface="Calibri" panose="020F0502020204030204" pitchFamily="34" charset="0"/>
                <a:ea typeface="Calibri" panose="020F0502020204030204" pitchFamily="34" charset="0"/>
                <a:cs typeface="Times New Roman" panose="02020603050405020304" pitchFamily="18" charset="0"/>
              </a:rPr>
              <a:t>See the Wikipedia </a:t>
            </a:r>
            <a:r>
              <a:rPr lang="en-GB"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2"/>
              </a:rPr>
              <a:t>electromagnetic radiation</a:t>
            </a:r>
            <a:r>
              <a:rPr lang="en-GB" sz="1800" dirty="0">
                <a:effectLst/>
                <a:latin typeface="Calibri" panose="020F0502020204030204" pitchFamily="34" charset="0"/>
                <a:ea typeface="Calibri" panose="020F0502020204030204" pitchFamily="34" charset="0"/>
                <a:cs typeface="Times New Roman" panose="02020603050405020304" pitchFamily="18" charset="0"/>
              </a:rPr>
              <a:t> article and note this: </a:t>
            </a:r>
          </a:p>
          <a:p>
            <a:pPr marL="0" indent="0" algn="just">
              <a:lnSpc>
                <a:spcPct val="115000"/>
              </a:lnSpc>
              <a:spcAft>
                <a:spcPts val="1000"/>
              </a:spcAft>
              <a:buNone/>
            </a:pPr>
            <a:r>
              <a:rPr lang="en-GB" sz="2000" i="1" dirty="0">
                <a:effectLst/>
                <a:latin typeface="Calibri" panose="020F0502020204030204" pitchFamily="34" charset="0"/>
                <a:ea typeface="Calibri" panose="020F0502020204030204" pitchFamily="34" charset="0"/>
                <a:cs typeface="Times New Roman" panose="02020603050405020304" pitchFamily="18" charset="0"/>
              </a:rPr>
              <a:t>“the curl operator on one side of these equations results in first-order spatial derivatives of the wave solution, while the time-derivative on the other side of the equations, which gives the other field, is first order in time”.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15000"/>
              </a:lnSpc>
              <a:spcAft>
                <a:spcPts val="1000"/>
              </a:spcAft>
              <a:buNone/>
            </a:pPr>
            <a:r>
              <a:rPr lang="en-GB" sz="1800" dirty="0">
                <a:effectLst/>
                <a:latin typeface="Calibri" panose="020F0502020204030204" pitchFamily="34" charset="0"/>
                <a:ea typeface="Calibri" panose="020F0502020204030204" pitchFamily="34" charset="0"/>
                <a:cs typeface="Times New Roman" panose="02020603050405020304" pitchFamily="18" charset="0"/>
              </a:rPr>
              <a:t>This is talking about one wave and two derivatives. The spatial derivative of the wave solution yields E, the time derivative yields B. How can we understand this in a simple way? Using a canoe analogy:</a:t>
            </a:r>
          </a:p>
          <a:p>
            <a:pPr marL="0" indent="0" algn="just">
              <a:lnSpc>
                <a:spcPct val="115000"/>
              </a:lnSpc>
              <a:spcAft>
                <a:spcPts val="1000"/>
              </a:spcAft>
              <a:buNone/>
            </a:pPr>
            <a:r>
              <a:rPr lang="en-GB" sz="2000" i="1" dirty="0">
                <a:effectLst/>
                <a:latin typeface="Calibri" panose="020F0502020204030204" pitchFamily="34" charset="0"/>
                <a:ea typeface="Calibri" panose="020F0502020204030204" pitchFamily="34" charset="0"/>
                <a:cs typeface="Times New Roman" panose="02020603050405020304" pitchFamily="18" charset="0"/>
              </a:rPr>
              <a:t>Imagine you’re in a canoe far out to sea. Imagine an oceanic swell wave comes towards you. Let’s say it’s a </a:t>
            </a:r>
            <a:r>
              <a:rPr lang="en-GB" sz="2000" i="1" dirty="0" err="1">
                <a:effectLst/>
                <a:latin typeface="Calibri" panose="020F0502020204030204" pitchFamily="34" charset="0"/>
                <a:ea typeface="Calibri" panose="020F0502020204030204" pitchFamily="34" charset="0"/>
                <a:cs typeface="Times New Roman" panose="02020603050405020304" pitchFamily="18" charset="0"/>
              </a:rPr>
              <a:t>10m</a:t>
            </a:r>
            <a:r>
              <a:rPr lang="en-GB" sz="2000" i="1" dirty="0">
                <a:effectLst/>
                <a:latin typeface="Calibri" panose="020F0502020204030204" pitchFamily="34" charset="0"/>
                <a:ea typeface="Calibri" panose="020F0502020204030204" pitchFamily="34" charset="0"/>
                <a:cs typeface="Times New Roman" panose="02020603050405020304" pitchFamily="18" charset="0"/>
              </a:rPr>
              <a:t> high sinusoidal hump of water without a trough. As the wave approaches, your canoe tilts upward. The degree of tilt denotes E, whilst the rate of change of tilt denotes B. These are at a maximum when you’re halfway up the wave. When you’re momentarily at the top of the wave, your canoe is horizontal and has momentarily stopped tilting, so E and B are zero. Then as you go down the other side, the situation is reversed.</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E2E5E1A2-307B-363D-359F-2E0DB9F0728F}"/>
              </a:ext>
            </a:extLst>
          </p:cNvPr>
          <p:cNvSpPr>
            <a:spLocks noGrp="1"/>
          </p:cNvSpPr>
          <p:nvPr>
            <p:ph type="sldNum" sz="quarter" idx="12"/>
          </p:nvPr>
        </p:nvSpPr>
        <p:spPr/>
        <p:txBody>
          <a:bodyPr/>
          <a:lstStyle/>
          <a:p>
            <a:fld id="{ED3B57C1-3C4F-493A-8526-40F9C3310F7D}" type="slidenum">
              <a:rPr lang="en-GB" smtClean="0"/>
              <a:t>5</a:t>
            </a:fld>
            <a:endParaRPr lang="en-GB"/>
          </a:p>
        </p:txBody>
      </p:sp>
    </p:spTree>
    <p:extLst>
      <p:ext uri="{BB962C8B-B14F-4D97-AF65-F5344CB8AC3E}">
        <p14:creationId xmlns:p14="http://schemas.microsoft.com/office/powerpoint/2010/main" val="23069895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DFB2A-E9D8-BF6E-1C21-FAFC809EF165}"/>
              </a:ext>
            </a:extLst>
          </p:cNvPr>
          <p:cNvSpPr>
            <a:spLocks noGrp="1"/>
          </p:cNvSpPr>
          <p:nvPr>
            <p:ph type="title"/>
          </p:nvPr>
        </p:nvSpPr>
        <p:spPr/>
        <p:txBody>
          <a:bodyPr/>
          <a:lstStyle/>
          <a:p>
            <a:r>
              <a:rPr lang="en-GB" b="1" dirty="0">
                <a:effectLst/>
                <a:latin typeface="Calibri" panose="020F0502020204030204" pitchFamily="34" charset="0"/>
                <a:ea typeface="Calibri" panose="020F0502020204030204" pitchFamily="34" charset="0"/>
                <a:cs typeface="Times New Roman" panose="02020603050405020304" pitchFamily="18" charset="0"/>
              </a:rPr>
              <a:t>Depicting the canoe analogy</a:t>
            </a:r>
            <a:br>
              <a:rPr lang="en-GB" sz="1800" dirty="0">
                <a:effectLst/>
                <a:latin typeface="Calibri" panose="020F0502020204030204" pitchFamily="34" charset="0"/>
                <a:ea typeface="Calibri" panose="020F0502020204030204" pitchFamily="34" charset="0"/>
                <a:cs typeface="Times New Roman" panose="02020603050405020304" pitchFamily="18" charset="0"/>
              </a:rPr>
            </a:br>
            <a:endParaRPr lang="en-GB" dirty="0"/>
          </a:p>
        </p:txBody>
      </p:sp>
      <p:sp>
        <p:nvSpPr>
          <p:cNvPr id="3" name="Content Placeholder 2">
            <a:extLst>
              <a:ext uri="{FF2B5EF4-FFF2-40B4-BE49-F238E27FC236}">
                <a16:creationId xmlns:a16="http://schemas.microsoft.com/office/drawing/2014/main" id="{C9910E32-8CD1-7E1F-CC79-4D8B97BB1DA0}"/>
              </a:ext>
            </a:extLst>
          </p:cNvPr>
          <p:cNvSpPr>
            <a:spLocks noGrp="1"/>
          </p:cNvSpPr>
          <p:nvPr>
            <p:ph idx="1"/>
          </p:nvPr>
        </p:nvSpPr>
        <p:spPr>
          <a:xfrm>
            <a:off x="838200" y="1140542"/>
            <a:ext cx="10515600" cy="5036421"/>
          </a:xfrm>
        </p:spPr>
        <p:txBody>
          <a:bodyPr>
            <a:normAutofit/>
          </a:bodyPr>
          <a:lstStyle/>
          <a:p>
            <a:pPr marL="0" indent="0" algn="just">
              <a:lnSpc>
                <a:spcPct val="115000"/>
              </a:lnSpc>
              <a:spcAft>
                <a:spcPts val="1000"/>
              </a:spcAft>
              <a:buNone/>
            </a:pPr>
            <a:r>
              <a:rPr lang="en-GB" sz="1800" dirty="0">
                <a:effectLst/>
                <a:latin typeface="Calibri" panose="020F0502020204030204" pitchFamily="34" charset="0"/>
                <a:ea typeface="Calibri" panose="020F0502020204030204" pitchFamily="34" charset="0"/>
                <a:cs typeface="Times New Roman" panose="02020603050405020304" pitchFamily="18" charset="0"/>
              </a:rPr>
              <a:t>I can depict the electromagnetic wave as per the upper portion of the image below, also showing the space and time derivatives in the lower portion:</a:t>
            </a:r>
          </a:p>
          <a:p>
            <a:pPr marL="0" indent="0" algn="just">
              <a:lnSpc>
                <a:spcPct val="115000"/>
              </a:lnSpc>
              <a:spcAft>
                <a:spcPts val="1000"/>
              </a:spcAft>
              <a:buNone/>
            </a:pPr>
            <a:endParaRPr lang="en-GB" sz="1800" i="1"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15000"/>
              </a:lnSpc>
              <a:spcAft>
                <a:spcPts val="1000"/>
              </a:spcAft>
              <a:buNone/>
            </a:pPr>
            <a:endParaRPr lang="en-GB" sz="1800" i="1" dirty="0">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15000"/>
              </a:lnSpc>
              <a:spcAft>
                <a:spcPts val="1000"/>
              </a:spcAft>
              <a:buNone/>
            </a:pPr>
            <a:endParaRPr lang="en-GB" sz="1800" i="1"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15000"/>
              </a:lnSpc>
              <a:spcAft>
                <a:spcPts val="1000"/>
              </a:spcAft>
              <a:buNone/>
            </a:pPr>
            <a:endParaRPr lang="en-GB" sz="1800" i="1" dirty="0">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15000"/>
              </a:lnSpc>
              <a:spcAft>
                <a:spcPts val="1000"/>
              </a:spcAft>
              <a:buNone/>
            </a:pPr>
            <a:r>
              <a:rPr lang="en-GB" sz="1800" i="1"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15000"/>
              </a:lnSpc>
              <a:spcAft>
                <a:spcPts val="1000"/>
              </a:spcAft>
              <a:buNone/>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15000"/>
              </a:lnSpc>
              <a:spcAft>
                <a:spcPts val="1000"/>
              </a:spcAft>
              <a:buNone/>
            </a:pPr>
            <a:r>
              <a:rPr lang="en-GB" sz="1800" dirty="0">
                <a:effectLst/>
                <a:latin typeface="Calibri" panose="020F0502020204030204" pitchFamily="34" charset="0"/>
                <a:ea typeface="Calibri" panose="020F0502020204030204" pitchFamily="34" charset="0"/>
                <a:cs typeface="Times New Roman" panose="02020603050405020304" pitchFamily="18" charset="0"/>
              </a:rPr>
              <a:t>The lower portion is the </a:t>
            </a:r>
            <a:r>
              <a:rPr lang="en-GB"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2"/>
              </a:rPr>
              <a:t>typical depiction</a:t>
            </a:r>
            <a:r>
              <a:rPr lang="en-GB" sz="1800" dirty="0">
                <a:effectLst/>
                <a:latin typeface="Calibri" panose="020F0502020204030204" pitchFamily="34" charset="0"/>
                <a:ea typeface="Calibri" panose="020F0502020204030204" pitchFamily="34" charset="0"/>
                <a:cs typeface="Times New Roman" panose="02020603050405020304" pitchFamily="18" charset="0"/>
              </a:rPr>
              <a:t> of orthogonal E and B waves, which is wrong. Because there’s only one wave there. The electromagnetic wave. </a:t>
            </a:r>
            <a:endParaRPr lang="en-GB" dirty="0"/>
          </a:p>
        </p:txBody>
      </p:sp>
      <p:pic>
        <p:nvPicPr>
          <p:cNvPr id="6" name="Picture 5">
            <a:extLst>
              <a:ext uri="{FF2B5EF4-FFF2-40B4-BE49-F238E27FC236}">
                <a16:creationId xmlns:a16="http://schemas.microsoft.com/office/drawing/2014/main" id="{3200C5F8-A062-BA57-98B9-4EAD70096DF3}"/>
              </a:ext>
            </a:extLst>
          </p:cNvPr>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943898" y="1887793"/>
            <a:ext cx="10264876" cy="3559277"/>
          </a:xfrm>
          <a:prstGeom prst="rect">
            <a:avLst/>
          </a:prstGeom>
        </p:spPr>
      </p:pic>
      <p:sp>
        <p:nvSpPr>
          <p:cNvPr id="7" name="Slide Number Placeholder 6">
            <a:extLst>
              <a:ext uri="{FF2B5EF4-FFF2-40B4-BE49-F238E27FC236}">
                <a16:creationId xmlns:a16="http://schemas.microsoft.com/office/drawing/2014/main" id="{1F21B8B7-F815-7F7F-8AAF-E12E16D60078}"/>
              </a:ext>
            </a:extLst>
          </p:cNvPr>
          <p:cNvSpPr>
            <a:spLocks noGrp="1"/>
          </p:cNvSpPr>
          <p:nvPr>
            <p:ph type="sldNum" sz="quarter" idx="12"/>
          </p:nvPr>
        </p:nvSpPr>
        <p:spPr/>
        <p:txBody>
          <a:bodyPr/>
          <a:lstStyle/>
          <a:p>
            <a:fld id="{ED3B57C1-3C4F-493A-8526-40F9C3310F7D}" type="slidenum">
              <a:rPr lang="en-GB" smtClean="0"/>
              <a:t>6</a:t>
            </a:fld>
            <a:endParaRPr lang="en-GB"/>
          </a:p>
        </p:txBody>
      </p:sp>
    </p:spTree>
    <p:extLst>
      <p:ext uri="{BB962C8B-B14F-4D97-AF65-F5344CB8AC3E}">
        <p14:creationId xmlns:p14="http://schemas.microsoft.com/office/powerpoint/2010/main" val="4945469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1D573-4525-2C11-EB90-6F2BFBA06533}"/>
              </a:ext>
            </a:extLst>
          </p:cNvPr>
          <p:cNvSpPr>
            <a:spLocks noGrp="1"/>
          </p:cNvSpPr>
          <p:nvPr>
            <p:ph type="title"/>
          </p:nvPr>
        </p:nvSpPr>
        <p:spPr>
          <a:xfrm>
            <a:off x="275303" y="365126"/>
            <a:ext cx="11078497" cy="1267030"/>
          </a:xfrm>
        </p:spPr>
        <p:txBody>
          <a:bodyPr>
            <a:normAutofit fontScale="90000"/>
          </a:bodyPr>
          <a:lstStyle/>
          <a:p>
            <a:r>
              <a:rPr lang="en-GB" b="1" dirty="0">
                <a:effectLst/>
                <a:latin typeface="Calibri" panose="020F0502020204030204" pitchFamily="34" charset="0"/>
                <a:ea typeface="Calibri" panose="020F0502020204030204" pitchFamily="34" charset="0"/>
                <a:cs typeface="Times New Roman" panose="02020603050405020304" pitchFamily="18" charset="0"/>
              </a:rPr>
              <a:t>How do we make a standing electromagnetic field?</a:t>
            </a:r>
            <a:br>
              <a:rPr lang="en-GB" sz="1800" dirty="0">
                <a:effectLst/>
                <a:latin typeface="Calibri" panose="020F0502020204030204" pitchFamily="34" charset="0"/>
                <a:ea typeface="Calibri" panose="020F0502020204030204" pitchFamily="34" charset="0"/>
                <a:cs typeface="Times New Roman" panose="02020603050405020304" pitchFamily="18" charset="0"/>
              </a:rPr>
            </a:br>
            <a:endParaRPr lang="en-GB" dirty="0"/>
          </a:p>
        </p:txBody>
      </p:sp>
      <p:sp>
        <p:nvSpPr>
          <p:cNvPr id="3" name="Content Placeholder 2">
            <a:extLst>
              <a:ext uri="{FF2B5EF4-FFF2-40B4-BE49-F238E27FC236}">
                <a16:creationId xmlns:a16="http://schemas.microsoft.com/office/drawing/2014/main" id="{CCCAB540-576C-3A84-9FC2-7117CD3F94D8}"/>
              </a:ext>
            </a:extLst>
          </p:cNvPr>
          <p:cNvSpPr>
            <a:spLocks noGrp="1"/>
          </p:cNvSpPr>
          <p:nvPr>
            <p:ph idx="1"/>
          </p:nvPr>
        </p:nvSpPr>
        <p:spPr>
          <a:xfrm>
            <a:off x="275303" y="1002890"/>
            <a:ext cx="11710219" cy="5692878"/>
          </a:xfrm>
        </p:spPr>
        <p:txBody>
          <a:bodyPr>
            <a:normAutofit lnSpcReduction="10000"/>
          </a:bodyPr>
          <a:lstStyle/>
          <a:p>
            <a:pPr marL="0" indent="0" algn="just">
              <a:lnSpc>
                <a:spcPct val="115000"/>
              </a:lnSpc>
              <a:spcAft>
                <a:spcPts val="1000"/>
              </a:spcAft>
              <a:buNone/>
            </a:pPr>
            <a:r>
              <a:rPr lang="en-GB" sz="1800" dirty="0">
                <a:effectLst/>
                <a:latin typeface="Calibri" panose="020F0502020204030204" pitchFamily="34" charset="0"/>
                <a:ea typeface="Calibri" panose="020F0502020204030204" pitchFamily="34" charset="0"/>
                <a:cs typeface="Times New Roman" panose="02020603050405020304" pitchFamily="18" charset="0"/>
              </a:rPr>
              <a:t>An electromagnetic wave is a transient field variation. It is not a standing electromagnetic field. So how do we make one? We employ </a:t>
            </a:r>
            <a:r>
              <a:rPr lang="en-GB"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2"/>
              </a:rPr>
              <a:t>pair production</a:t>
            </a:r>
            <a:r>
              <a:rPr lang="en-GB" sz="1800" dirty="0">
                <a:effectLst/>
                <a:latin typeface="Calibri" panose="020F0502020204030204" pitchFamily="34" charset="0"/>
                <a:ea typeface="Calibri" panose="020F0502020204030204" pitchFamily="34" charset="0"/>
                <a:cs typeface="Times New Roman" panose="02020603050405020304" pitchFamily="18" charset="0"/>
              </a:rPr>
              <a:t>. See </a:t>
            </a:r>
            <a:r>
              <a:rPr lang="en-GB"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Gamma rays create matter just by </a:t>
            </a:r>
            <a:r>
              <a:rPr lang="en-GB" sz="1800" u="sng" dirty="0" err="1">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plowing</a:t>
            </a:r>
            <a:r>
              <a:rPr lang="en-GB"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 into laser light</a:t>
            </a:r>
            <a:r>
              <a:rPr lang="en-GB" sz="1800" dirty="0">
                <a:effectLst/>
                <a:latin typeface="Calibri" panose="020F0502020204030204" pitchFamily="34" charset="0"/>
                <a:ea typeface="Calibri" panose="020F0502020204030204" pitchFamily="34" charset="0"/>
                <a:cs typeface="Times New Roman" panose="02020603050405020304" pitchFamily="18" charset="0"/>
              </a:rPr>
              <a:t>. And what happens in pair production? Let’s ask </a:t>
            </a:r>
            <a:r>
              <a:rPr lang="en-GB"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4"/>
              </a:rPr>
              <a:t>Schrödinger</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pPr marL="0" indent="0" algn="ctr">
              <a:lnSpc>
                <a:spcPct val="115000"/>
              </a:lnSpc>
              <a:spcAft>
                <a:spcPts val="1000"/>
              </a:spcAft>
              <a:buNone/>
            </a:pPr>
            <a:r>
              <a:rPr lang="en-GB" sz="1800" i="1"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ctr">
              <a:lnSpc>
                <a:spcPct val="115000"/>
              </a:lnSpc>
              <a:spcAft>
                <a:spcPts val="1000"/>
              </a:spcAft>
              <a:buNone/>
            </a:pPr>
            <a:endParaRPr lang="en-GB" sz="1800" i="1"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ctr">
              <a:lnSpc>
                <a:spcPct val="115000"/>
              </a:lnSpc>
              <a:spcAft>
                <a:spcPts val="1000"/>
              </a:spcAft>
              <a:buNone/>
            </a:pPr>
            <a:endParaRPr lang="en-GB" sz="1800" i="1" dirty="0">
              <a:latin typeface="Calibri" panose="020F0502020204030204" pitchFamily="34" charset="0"/>
              <a:ea typeface="Calibri" panose="020F0502020204030204" pitchFamily="34" charset="0"/>
              <a:cs typeface="Times New Roman" panose="02020603050405020304" pitchFamily="18" charset="0"/>
            </a:endParaRPr>
          </a:p>
          <a:p>
            <a:pPr marL="0" indent="0" algn="ctr">
              <a:lnSpc>
                <a:spcPct val="115000"/>
              </a:lnSpc>
              <a:spcAft>
                <a:spcPts val="1000"/>
              </a:spcAft>
              <a:buNone/>
            </a:pPr>
            <a:endParaRPr lang="en-GB" sz="1800" i="1"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ctr">
              <a:lnSpc>
                <a:spcPct val="115000"/>
              </a:lnSpc>
              <a:spcAft>
                <a:spcPts val="1000"/>
              </a:spcAft>
              <a:buNone/>
            </a:pPr>
            <a:endParaRPr lang="en-GB" sz="1800" i="1" dirty="0">
              <a:latin typeface="Calibri" panose="020F0502020204030204" pitchFamily="34" charset="0"/>
              <a:ea typeface="Calibri" panose="020F0502020204030204" pitchFamily="34" charset="0"/>
              <a:cs typeface="Times New Roman" panose="02020603050405020304" pitchFamily="18" charset="0"/>
            </a:endParaRPr>
          </a:p>
          <a:p>
            <a:pPr marL="0" indent="0" algn="ctr">
              <a:lnSpc>
                <a:spcPct val="115000"/>
              </a:lnSpc>
              <a:spcAft>
                <a:spcPts val="1000"/>
              </a:spcAft>
              <a:buNone/>
            </a:pPr>
            <a:r>
              <a:rPr lang="en-GB" sz="1400" i="1" dirty="0">
                <a:effectLst/>
                <a:latin typeface="Calibri" panose="020F0502020204030204" pitchFamily="34" charset="0"/>
                <a:ea typeface="Calibri" panose="020F0502020204030204" pitchFamily="34" charset="0"/>
                <a:cs typeface="Times New Roman" panose="02020603050405020304" pitchFamily="18" charset="0"/>
              </a:rPr>
              <a:t>Screenshot from Erwin Schrodinger’s 1926 </a:t>
            </a:r>
            <a:r>
              <a:rPr lang="en-GB" sz="1400" i="1"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4"/>
              </a:rPr>
              <a:t>Quantisation as a problem of proper values Part II</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15000"/>
              </a:lnSpc>
              <a:spcAft>
                <a:spcPts val="1000"/>
              </a:spcAft>
              <a:buNone/>
            </a:pPr>
            <a:r>
              <a:rPr lang="en-GB" sz="1800" dirty="0">
                <a:effectLst/>
                <a:latin typeface="Calibri" panose="020F0502020204030204" pitchFamily="34" charset="0"/>
                <a:ea typeface="Calibri" panose="020F0502020204030204" pitchFamily="34" charset="0"/>
                <a:cs typeface="Times New Roman" panose="02020603050405020304" pitchFamily="18" charset="0"/>
              </a:rPr>
              <a:t>We make a standing electromagnetic field by making an electromagnetic wave move in a small closed path whose dimensions are of the order of the wavelength. However it isn’t really standing. It might look motionless, but it isn’t, because it’s really an electromagnetic wave  going round and round at the speed of light. </a:t>
            </a:r>
          </a:p>
          <a:p>
            <a:endParaRPr lang="en-GB" dirty="0"/>
          </a:p>
        </p:txBody>
      </p:sp>
      <p:pic>
        <p:nvPicPr>
          <p:cNvPr id="4" name="Picture 3">
            <a:extLst>
              <a:ext uri="{FF2B5EF4-FFF2-40B4-BE49-F238E27FC236}">
                <a16:creationId xmlns:a16="http://schemas.microsoft.com/office/drawing/2014/main" id="{27475323-73E1-3CF6-CED9-CBB7DA143333}"/>
              </a:ext>
            </a:extLst>
          </p:cNvPr>
          <p:cNvPicPr>
            <a:picLocks noChangeAspect="1"/>
          </p:cNvPicPr>
          <p:nvPr/>
        </p:nvPicPr>
        <p:blipFill rotWithShape="1">
          <a:blip r:embed="rId5">
            <a:extLst>
              <a:ext uri="{28A0092B-C50C-407E-A947-70E740481C1C}">
                <a14:useLocalDpi xmlns:a14="http://schemas.microsoft.com/office/drawing/2010/main" val="0"/>
              </a:ext>
            </a:extLst>
          </a:blip>
          <a:srcRect l="1113" t="609" r="51691" b="26349"/>
          <a:stretch/>
        </p:blipFill>
        <p:spPr bwMode="auto">
          <a:xfrm>
            <a:off x="3687098" y="1966452"/>
            <a:ext cx="5004618" cy="2900516"/>
          </a:xfrm>
          <a:prstGeom prst="rect">
            <a:avLst/>
          </a:prstGeom>
          <a:noFill/>
          <a:ln>
            <a:noFill/>
          </a:ln>
          <a:extLst>
            <a:ext uri="{53640926-AAD7-44D8-BBD7-CCE9431645EC}">
              <a14:shadowObscured xmlns:a14="http://schemas.microsoft.com/office/drawing/2010/main"/>
            </a:ext>
          </a:extLst>
        </p:spPr>
      </p:pic>
      <p:sp>
        <p:nvSpPr>
          <p:cNvPr id="5" name="Slide Number Placeholder 4">
            <a:extLst>
              <a:ext uri="{FF2B5EF4-FFF2-40B4-BE49-F238E27FC236}">
                <a16:creationId xmlns:a16="http://schemas.microsoft.com/office/drawing/2014/main" id="{DFCDCF88-FDE4-3447-C35F-94BEB273E868}"/>
              </a:ext>
            </a:extLst>
          </p:cNvPr>
          <p:cNvSpPr>
            <a:spLocks noGrp="1"/>
          </p:cNvSpPr>
          <p:nvPr>
            <p:ph type="sldNum" sz="quarter" idx="12"/>
          </p:nvPr>
        </p:nvSpPr>
        <p:spPr/>
        <p:txBody>
          <a:bodyPr/>
          <a:lstStyle/>
          <a:p>
            <a:fld id="{ED3B57C1-3C4F-493A-8526-40F9C3310F7D}" type="slidenum">
              <a:rPr lang="en-GB" smtClean="0"/>
              <a:t>7</a:t>
            </a:fld>
            <a:endParaRPr lang="en-GB"/>
          </a:p>
        </p:txBody>
      </p:sp>
    </p:spTree>
    <p:extLst>
      <p:ext uri="{BB962C8B-B14F-4D97-AF65-F5344CB8AC3E}">
        <p14:creationId xmlns:p14="http://schemas.microsoft.com/office/powerpoint/2010/main" val="13848980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87CFE-FBAD-6B07-39DA-E4E7007CBDC7}"/>
              </a:ext>
            </a:extLst>
          </p:cNvPr>
          <p:cNvSpPr>
            <a:spLocks noGrp="1"/>
          </p:cNvSpPr>
          <p:nvPr>
            <p:ph type="title"/>
          </p:nvPr>
        </p:nvSpPr>
        <p:spPr>
          <a:xfrm>
            <a:off x="294968" y="365125"/>
            <a:ext cx="11058832" cy="1325563"/>
          </a:xfrm>
        </p:spPr>
        <p:txBody>
          <a:bodyPr>
            <a:normAutofit/>
          </a:bodyPr>
          <a:lstStyle/>
          <a:p>
            <a:r>
              <a:rPr lang="en-GB" b="1" dirty="0">
                <a:effectLst/>
                <a:latin typeface="Calibri" panose="020F0502020204030204" pitchFamily="34" charset="0"/>
                <a:ea typeface="Calibri" panose="020F0502020204030204" pitchFamily="34" charset="0"/>
                <a:cs typeface="Times New Roman" panose="02020603050405020304" pitchFamily="18" charset="0"/>
              </a:rPr>
              <a:t>What does the electromagnetic field look like? </a:t>
            </a:r>
            <a:br>
              <a:rPr lang="en-GB" sz="1800" dirty="0">
                <a:effectLst/>
                <a:latin typeface="Calibri" panose="020F0502020204030204" pitchFamily="34" charset="0"/>
                <a:ea typeface="Calibri" panose="020F0502020204030204" pitchFamily="34" charset="0"/>
                <a:cs typeface="Times New Roman" panose="02020603050405020304" pitchFamily="18" charset="0"/>
              </a:rPr>
            </a:br>
            <a:endParaRPr lang="en-GB" dirty="0"/>
          </a:p>
        </p:txBody>
      </p:sp>
      <p:sp>
        <p:nvSpPr>
          <p:cNvPr id="3" name="Content Placeholder 2">
            <a:extLst>
              <a:ext uri="{FF2B5EF4-FFF2-40B4-BE49-F238E27FC236}">
                <a16:creationId xmlns:a16="http://schemas.microsoft.com/office/drawing/2014/main" id="{18A55798-15DC-B406-418D-470FD86897CD}"/>
              </a:ext>
            </a:extLst>
          </p:cNvPr>
          <p:cNvSpPr>
            <a:spLocks noGrp="1"/>
          </p:cNvSpPr>
          <p:nvPr>
            <p:ph idx="1"/>
          </p:nvPr>
        </p:nvSpPr>
        <p:spPr>
          <a:xfrm>
            <a:off x="393291" y="1027906"/>
            <a:ext cx="11798710" cy="5065918"/>
          </a:xfrm>
        </p:spPr>
        <p:txBody>
          <a:bodyPr>
            <a:normAutofit fontScale="92500"/>
          </a:bodyPr>
          <a:lstStyle/>
          <a:p>
            <a:pPr marL="0" indent="0" algn="just">
              <a:lnSpc>
                <a:spcPct val="115000"/>
              </a:lnSpc>
              <a:spcAft>
                <a:spcPts val="1000"/>
              </a:spcAft>
              <a:buNone/>
            </a:pPr>
            <a:r>
              <a:rPr lang="en-GB" sz="1800" dirty="0">
                <a:effectLst/>
                <a:latin typeface="Calibri" panose="020F0502020204030204" pitchFamily="34" charset="0"/>
                <a:ea typeface="Calibri" panose="020F0502020204030204" pitchFamily="34" charset="0"/>
                <a:cs typeface="Times New Roman" panose="02020603050405020304" pitchFamily="18" charset="0"/>
              </a:rPr>
              <a:t>Oddly enough there are no depictions of the electromagnetic field. There are depictions of the “electric field” and the “magnetic field”, but not the electromagnetic field. There are however depictions of the gravitomagnetic field:</a:t>
            </a:r>
          </a:p>
          <a:p>
            <a:pPr marL="0" indent="0" algn="ctr">
              <a:lnSpc>
                <a:spcPct val="115000"/>
              </a:lnSpc>
              <a:spcAft>
                <a:spcPts val="1000"/>
              </a:spcAft>
              <a:buNone/>
            </a:pPr>
            <a:endParaRPr lang="en-GB" sz="1400" i="1"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ctr">
              <a:lnSpc>
                <a:spcPct val="115000"/>
              </a:lnSpc>
              <a:spcAft>
                <a:spcPts val="1000"/>
              </a:spcAft>
              <a:buNone/>
            </a:pPr>
            <a:endParaRPr lang="en-GB" sz="1400" i="1" dirty="0">
              <a:latin typeface="Calibri" panose="020F0502020204030204" pitchFamily="34" charset="0"/>
              <a:ea typeface="Calibri" panose="020F0502020204030204" pitchFamily="34" charset="0"/>
              <a:cs typeface="Times New Roman" panose="02020603050405020304" pitchFamily="18" charset="0"/>
            </a:endParaRPr>
          </a:p>
          <a:p>
            <a:pPr marL="0" indent="0" algn="ctr">
              <a:lnSpc>
                <a:spcPct val="115000"/>
              </a:lnSpc>
              <a:spcAft>
                <a:spcPts val="1000"/>
              </a:spcAft>
              <a:buNone/>
            </a:pPr>
            <a:endParaRPr lang="en-GB" sz="1400" i="1"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ctr">
              <a:lnSpc>
                <a:spcPct val="115000"/>
              </a:lnSpc>
              <a:spcAft>
                <a:spcPts val="1000"/>
              </a:spcAft>
              <a:buNone/>
            </a:pPr>
            <a:endParaRPr lang="en-GB" sz="1400" i="1" dirty="0">
              <a:latin typeface="Calibri" panose="020F0502020204030204" pitchFamily="34" charset="0"/>
              <a:ea typeface="Calibri" panose="020F0502020204030204" pitchFamily="34" charset="0"/>
              <a:cs typeface="Times New Roman" panose="02020603050405020304" pitchFamily="18" charset="0"/>
            </a:endParaRPr>
          </a:p>
          <a:p>
            <a:pPr marL="0" indent="0" algn="ctr">
              <a:lnSpc>
                <a:spcPct val="115000"/>
              </a:lnSpc>
              <a:spcAft>
                <a:spcPts val="1000"/>
              </a:spcAft>
              <a:buNone/>
            </a:pPr>
            <a:endParaRPr lang="en-GB" sz="1400" i="1"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ctr">
              <a:lnSpc>
                <a:spcPct val="115000"/>
              </a:lnSpc>
              <a:spcAft>
                <a:spcPts val="1000"/>
              </a:spcAft>
              <a:buNone/>
            </a:pPr>
            <a:endParaRPr lang="en-GB" sz="1400" i="1"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ctr">
              <a:lnSpc>
                <a:spcPct val="115000"/>
              </a:lnSpc>
              <a:spcAft>
                <a:spcPts val="1000"/>
              </a:spcAft>
              <a:buNone/>
            </a:pPr>
            <a:r>
              <a:rPr lang="en-GB" sz="1400" i="1" dirty="0">
                <a:effectLst/>
                <a:latin typeface="Calibri" panose="020F0502020204030204" pitchFamily="34" charset="0"/>
                <a:ea typeface="Calibri" panose="020F0502020204030204" pitchFamily="34" charset="0"/>
                <a:cs typeface="Times New Roman" panose="02020603050405020304" pitchFamily="18" charset="0"/>
              </a:rPr>
              <a:t>Gravity-probe B image by James </a:t>
            </a:r>
            <a:r>
              <a:rPr lang="en-GB" sz="1400" i="1" dirty="0" err="1">
                <a:effectLst/>
                <a:latin typeface="Calibri" panose="020F0502020204030204" pitchFamily="34" charset="0"/>
                <a:ea typeface="Calibri" panose="020F0502020204030204" pitchFamily="34" charset="0"/>
                <a:cs typeface="Times New Roman" panose="02020603050405020304" pitchFamily="18" charset="0"/>
              </a:rPr>
              <a:t>Overduin</a:t>
            </a:r>
            <a:r>
              <a:rPr lang="en-GB" sz="1400" i="1" dirty="0">
                <a:effectLst/>
                <a:latin typeface="Calibri" panose="020F0502020204030204" pitchFamily="34" charset="0"/>
                <a:ea typeface="Calibri" panose="020F0502020204030204" pitchFamily="34" charset="0"/>
                <a:cs typeface="Times New Roman" panose="02020603050405020304" pitchFamily="18" charset="0"/>
              </a:rPr>
              <a:t>, Pancho </a:t>
            </a:r>
            <a:r>
              <a:rPr lang="en-GB" sz="1400" i="1" dirty="0" err="1">
                <a:effectLst/>
                <a:latin typeface="Calibri" panose="020F0502020204030204" pitchFamily="34" charset="0"/>
                <a:ea typeface="Calibri" panose="020F0502020204030204" pitchFamily="34" charset="0"/>
                <a:cs typeface="Times New Roman" panose="02020603050405020304" pitchFamily="18" charset="0"/>
              </a:rPr>
              <a:t>Eekels</a:t>
            </a:r>
            <a:r>
              <a:rPr lang="en-GB" sz="1400" i="1" dirty="0">
                <a:effectLst/>
                <a:latin typeface="Calibri" panose="020F0502020204030204" pitchFamily="34" charset="0"/>
                <a:ea typeface="Calibri" panose="020F0502020204030204" pitchFamily="34" charset="0"/>
                <a:cs typeface="Times New Roman" panose="02020603050405020304" pitchFamily="18" charset="0"/>
              </a:rPr>
              <a:t> and Bob Kahn</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15000"/>
              </a:lnSpc>
              <a:spcAft>
                <a:spcPts val="1000"/>
              </a:spcAft>
              <a:buNone/>
            </a:pPr>
            <a:r>
              <a:rPr lang="en-GB" sz="1800" dirty="0">
                <a:effectLst/>
                <a:latin typeface="Calibri" panose="020F0502020204030204" pitchFamily="34" charset="0"/>
                <a:ea typeface="Calibri" panose="020F0502020204030204" pitchFamily="34" charset="0"/>
                <a:cs typeface="Times New Roman" panose="02020603050405020304" pitchFamily="18" charset="0"/>
              </a:rPr>
              <a:t>See the NASA </a:t>
            </a:r>
            <a:r>
              <a:rPr lang="en-GB"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2"/>
              </a:rPr>
              <a:t>gravity-probe B article</a:t>
            </a:r>
            <a:r>
              <a:rPr lang="en-GB" sz="1800" dirty="0">
                <a:effectLst/>
                <a:latin typeface="Calibri" panose="020F0502020204030204" pitchFamily="34" charset="0"/>
                <a:ea typeface="Calibri" panose="020F0502020204030204" pitchFamily="34" charset="0"/>
                <a:cs typeface="Times New Roman" panose="02020603050405020304" pitchFamily="18" charset="0"/>
              </a:rPr>
              <a:t>  which talks of frame dragging and a space-time vortex. Or the </a:t>
            </a:r>
            <a:r>
              <a:rPr lang="en-GB"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Space article</a:t>
            </a:r>
            <a:r>
              <a:rPr lang="en-GB" sz="1800" dirty="0">
                <a:effectLst/>
                <a:latin typeface="Calibri" panose="020F0502020204030204" pitchFamily="34" charset="0"/>
                <a:ea typeface="Calibri" panose="020F0502020204030204" pitchFamily="34" charset="0"/>
                <a:cs typeface="Times New Roman" panose="02020603050405020304" pitchFamily="18" charset="0"/>
              </a:rPr>
              <a:t> which says </a:t>
            </a:r>
            <a:r>
              <a:rPr lang="en-GB" sz="1800" i="1" dirty="0">
                <a:effectLst/>
                <a:latin typeface="Calibri" panose="020F0502020204030204" pitchFamily="34" charset="0"/>
                <a:ea typeface="Calibri" panose="020F0502020204030204" pitchFamily="34" charset="0"/>
                <a:cs typeface="Times New Roman" panose="02020603050405020304" pitchFamily="18" charset="0"/>
              </a:rPr>
              <a:t>“space is twisted”</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Gravitomagnetism</a:t>
            </a:r>
            <a:r>
              <a:rPr lang="en-GB" sz="1800" dirty="0">
                <a:effectLst/>
                <a:latin typeface="Calibri" panose="020F0502020204030204" pitchFamily="34" charset="0"/>
                <a:ea typeface="Calibri" panose="020F0502020204030204" pitchFamily="34" charset="0"/>
                <a:cs typeface="Times New Roman" panose="02020603050405020304" pitchFamily="18" charset="0"/>
              </a:rPr>
              <a:t> was developed by Oliver Heaviside as </a:t>
            </a:r>
            <a:r>
              <a:rPr lang="en-GB"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4"/>
              </a:rPr>
              <a:t>A gravitational and electromagnetic analogy</a:t>
            </a:r>
            <a:r>
              <a:rPr lang="en-GB" sz="1800" dirty="0">
                <a:effectLst/>
                <a:latin typeface="Calibri" panose="020F0502020204030204" pitchFamily="34" charset="0"/>
                <a:ea typeface="Calibri" panose="020F0502020204030204" pitchFamily="34" charset="0"/>
                <a:cs typeface="Times New Roman" panose="02020603050405020304" pitchFamily="18" charset="0"/>
              </a:rPr>
              <a:t> in 1893. </a:t>
            </a:r>
          </a:p>
          <a:p>
            <a:endParaRPr lang="en-GB" dirty="0"/>
          </a:p>
        </p:txBody>
      </p:sp>
      <p:pic>
        <p:nvPicPr>
          <p:cNvPr id="4" name="Picture 3">
            <a:extLst>
              <a:ext uri="{FF2B5EF4-FFF2-40B4-BE49-F238E27FC236}">
                <a16:creationId xmlns:a16="http://schemas.microsoft.com/office/drawing/2014/main" id="{E43A04AC-37C3-F763-65A3-9EDF9BDC98B8}"/>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514169" y="1877961"/>
            <a:ext cx="8799870" cy="2979174"/>
          </a:xfrm>
          <a:prstGeom prst="rect">
            <a:avLst/>
          </a:prstGeom>
          <a:noFill/>
          <a:ln>
            <a:noFill/>
          </a:ln>
        </p:spPr>
      </p:pic>
      <p:sp>
        <p:nvSpPr>
          <p:cNvPr id="5" name="Slide Number Placeholder 4">
            <a:extLst>
              <a:ext uri="{FF2B5EF4-FFF2-40B4-BE49-F238E27FC236}">
                <a16:creationId xmlns:a16="http://schemas.microsoft.com/office/drawing/2014/main" id="{4325C539-DA01-BE84-3086-5ABE3D084E12}"/>
              </a:ext>
            </a:extLst>
          </p:cNvPr>
          <p:cNvSpPr>
            <a:spLocks noGrp="1"/>
          </p:cNvSpPr>
          <p:nvPr>
            <p:ph type="sldNum" sz="quarter" idx="12"/>
          </p:nvPr>
        </p:nvSpPr>
        <p:spPr/>
        <p:txBody>
          <a:bodyPr/>
          <a:lstStyle/>
          <a:p>
            <a:fld id="{ED3B57C1-3C4F-493A-8526-40F9C3310F7D}" type="slidenum">
              <a:rPr lang="en-GB" smtClean="0"/>
              <a:t>8</a:t>
            </a:fld>
            <a:endParaRPr lang="en-GB"/>
          </a:p>
        </p:txBody>
      </p:sp>
    </p:spTree>
    <p:extLst>
      <p:ext uri="{BB962C8B-B14F-4D97-AF65-F5344CB8AC3E}">
        <p14:creationId xmlns:p14="http://schemas.microsoft.com/office/powerpoint/2010/main" val="9889895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88BF2-D9B0-8069-BC57-B6003524E21A}"/>
              </a:ext>
            </a:extLst>
          </p:cNvPr>
          <p:cNvSpPr>
            <a:spLocks noGrp="1"/>
          </p:cNvSpPr>
          <p:nvPr>
            <p:ph type="title"/>
          </p:nvPr>
        </p:nvSpPr>
        <p:spPr/>
        <p:txBody>
          <a:bodyPr/>
          <a:lstStyle/>
          <a:p>
            <a:r>
              <a:rPr lang="en-GB" b="1" dirty="0">
                <a:effectLst/>
                <a:latin typeface="Calibri" panose="020F0502020204030204" pitchFamily="34" charset="0"/>
                <a:ea typeface="Calibri" panose="020F0502020204030204" pitchFamily="34" charset="0"/>
                <a:cs typeface="Times New Roman" panose="02020603050405020304" pitchFamily="18" charset="0"/>
              </a:rPr>
              <a:t>Maxwell tried to depict it</a:t>
            </a:r>
            <a:br>
              <a:rPr lang="en-GB" sz="1800" dirty="0">
                <a:effectLst/>
                <a:latin typeface="Calibri" panose="020F0502020204030204" pitchFamily="34" charset="0"/>
                <a:ea typeface="Calibri" panose="020F0502020204030204" pitchFamily="34" charset="0"/>
                <a:cs typeface="Times New Roman" panose="02020603050405020304" pitchFamily="18" charset="0"/>
              </a:rPr>
            </a:br>
            <a:endParaRPr lang="en-GB" dirty="0"/>
          </a:p>
        </p:txBody>
      </p:sp>
      <p:sp>
        <p:nvSpPr>
          <p:cNvPr id="3" name="Content Placeholder 2">
            <a:extLst>
              <a:ext uri="{FF2B5EF4-FFF2-40B4-BE49-F238E27FC236}">
                <a16:creationId xmlns:a16="http://schemas.microsoft.com/office/drawing/2014/main" id="{D7B65EF6-95C2-4987-9E1A-244C6ED02B8E}"/>
              </a:ext>
            </a:extLst>
          </p:cNvPr>
          <p:cNvSpPr>
            <a:spLocks noGrp="1"/>
          </p:cNvSpPr>
          <p:nvPr>
            <p:ph idx="1"/>
          </p:nvPr>
        </p:nvSpPr>
        <p:spPr>
          <a:xfrm>
            <a:off x="838200" y="1081548"/>
            <a:ext cx="10515600" cy="5095415"/>
          </a:xfrm>
        </p:spPr>
        <p:txBody>
          <a:bodyPr/>
          <a:lstStyle/>
          <a:p>
            <a:pPr marL="0" indent="0" algn="just">
              <a:lnSpc>
                <a:spcPct val="115000"/>
              </a:lnSpc>
              <a:spcAft>
                <a:spcPts val="1000"/>
              </a:spcAft>
              <a:buNone/>
            </a:pPr>
            <a:r>
              <a:rPr lang="en-GB" sz="1800" dirty="0">
                <a:effectLst/>
                <a:latin typeface="Calibri" panose="020F0502020204030204" pitchFamily="34" charset="0"/>
                <a:ea typeface="Calibri" panose="020F0502020204030204" pitchFamily="34" charset="0"/>
                <a:cs typeface="Times New Roman" panose="02020603050405020304" pitchFamily="18" charset="0"/>
              </a:rPr>
              <a:t>In 1871 Maxwell wrote a paper entitled </a:t>
            </a:r>
            <a:r>
              <a:rPr lang="en-GB"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2"/>
              </a:rPr>
              <a:t>Remarks on the Mathematical Classification of Physical Quantities</a:t>
            </a:r>
            <a:r>
              <a:rPr lang="en-GB" sz="1800" dirty="0">
                <a:effectLst/>
                <a:latin typeface="Calibri" panose="020F0502020204030204" pitchFamily="34" charset="0"/>
                <a:ea typeface="Calibri" panose="020F0502020204030204" pitchFamily="34" charset="0"/>
                <a:cs typeface="Times New Roman" panose="02020603050405020304" pitchFamily="18" charset="0"/>
              </a:rPr>
              <a:t>. He referred to Descartes, to Helmholtz and </a:t>
            </a:r>
            <a:r>
              <a:rPr lang="en-GB" sz="1800" i="1" dirty="0">
                <a:effectLst/>
                <a:latin typeface="Calibri" panose="020F0502020204030204" pitchFamily="34" charset="0"/>
                <a:ea typeface="Calibri" panose="020F0502020204030204" pitchFamily="34" charset="0"/>
                <a:cs typeface="Times New Roman" panose="02020603050405020304" pitchFamily="18" charset="0"/>
              </a:rPr>
              <a:t>“his great paper on vortex motion”</a:t>
            </a:r>
            <a:r>
              <a:rPr lang="en-GB" sz="1800" dirty="0">
                <a:effectLst/>
                <a:latin typeface="Calibri" panose="020F0502020204030204" pitchFamily="34" charset="0"/>
                <a:ea typeface="Calibri" panose="020F0502020204030204" pitchFamily="34" charset="0"/>
                <a:cs typeface="Times New Roman" panose="02020603050405020304" pitchFamily="18" charset="0"/>
              </a:rPr>
              <a:t>. He also referred to Thomson and Tait, and to Ampère. Maxwell said this: </a:t>
            </a:r>
          </a:p>
          <a:p>
            <a:pPr marL="0" indent="0" algn="just">
              <a:lnSpc>
                <a:spcPct val="115000"/>
              </a:lnSpc>
              <a:spcAft>
                <a:spcPts val="1000"/>
              </a:spcAft>
              <a:buNone/>
            </a:pPr>
            <a:r>
              <a:rPr lang="en-GB" sz="1800" dirty="0">
                <a:effectLst/>
                <a:latin typeface="Calibri" panose="020F0502020204030204" pitchFamily="34" charset="0"/>
                <a:ea typeface="Calibri" panose="020F0502020204030204" pitchFamily="34" charset="0"/>
                <a:cs typeface="Times New Roman" panose="02020603050405020304" pitchFamily="18" charset="0"/>
              </a:rPr>
              <a:t>“</a:t>
            </a:r>
            <a:r>
              <a:rPr lang="en-GB" sz="1800" i="1" dirty="0">
                <a:effectLst/>
                <a:latin typeface="Calibri" panose="020F0502020204030204" pitchFamily="34" charset="0"/>
                <a:ea typeface="Calibri" panose="020F0502020204030204" pitchFamily="34" charset="0"/>
                <a:cs typeface="Times New Roman" panose="02020603050405020304" pitchFamily="18" charset="0"/>
              </a:rPr>
              <a:t>According to Ampère and all his followers, however, electric currents are regarded as a species of translation, and magnetic force as depending on rotation. I am constrained to agree with this view, because the electric current is associated with electrolysis, and other undoubted instances of translation, while magnetism is associated with the rotation of the plane of polarization of light, which, as Thomson has shown, involves actual motion of rotation”.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15000"/>
              </a:lnSpc>
              <a:spcAft>
                <a:spcPts val="1000"/>
              </a:spcAft>
              <a:buNone/>
            </a:pPr>
            <a:r>
              <a:rPr lang="en-GB" sz="1800" dirty="0">
                <a:effectLst/>
                <a:latin typeface="Calibri" panose="020F0502020204030204" pitchFamily="34" charset="0"/>
                <a:ea typeface="Calibri" panose="020F0502020204030204" pitchFamily="34" charset="0"/>
                <a:cs typeface="Times New Roman" panose="02020603050405020304" pitchFamily="18" charset="0"/>
              </a:rPr>
              <a:t>This is the paper where Maxwell drew this picture combining translational convergence and rotational curl:</a:t>
            </a:r>
          </a:p>
          <a:p>
            <a:pPr marL="0" indent="0" algn="just">
              <a:lnSpc>
                <a:spcPct val="115000"/>
              </a:lnSpc>
              <a:spcAft>
                <a:spcPts val="1000"/>
              </a:spcAft>
              <a:buNone/>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pic>
        <p:nvPicPr>
          <p:cNvPr id="4" name="Picture 3">
            <a:extLst>
              <a:ext uri="{FF2B5EF4-FFF2-40B4-BE49-F238E27FC236}">
                <a16:creationId xmlns:a16="http://schemas.microsoft.com/office/drawing/2014/main" id="{CF2B9002-2AD1-5896-6A31-A68F665BD70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30245" y="4513005"/>
            <a:ext cx="5731510" cy="1979869"/>
          </a:xfrm>
          <a:prstGeom prst="rect">
            <a:avLst/>
          </a:prstGeom>
          <a:noFill/>
          <a:ln>
            <a:noFill/>
          </a:ln>
        </p:spPr>
      </p:pic>
      <p:sp>
        <p:nvSpPr>
          <p:cNvPr id="5" name="Slide Number Placeholder 4">
            <a:extLst>
              <a:ext uri="{FF2B5EF4-FFF2-40B4-BE49-F238E27FC236}">
                <a16:creationId xmlns:a16="http://schemas.microsoft.com/office/drawing/2014/main" id="{54701834-5B2B-E1D6-BA2B-4005A6D26A30}"/>
              </a:ext>
            </a:extLst>
          </p:cNvPr>
          <p:cNvSpPr>
            <a:spLocks noGrp="1"/>
          </p:cNvSpPr>
          <p:nvPr>
            <p:ph type="sldNum" sz="quarter" idx="12"/>
          </p:nvPr>
        </p:nvSpPr>
        <p:spPr/>
        <p:txBody>
          <a:bodyPr/>
          <a:lstStyle/>
          <a:p>
            <a:fld id="{ED3B57C1-3C4F-493A-8526-40F9C3310F7D}" type="slidenum">
              <a:rPr lang="en-GB" smtClean="0"/>
              <a:t>9</a:t>
            </a:fld>
            <a:endParaRPr lang="en-GB"/>
          </a:p>
        </p:txBody>
      </p:sp>
    </p:spTree>
    <p:extLst>
      <p:ext uri="{BB962C8B-B14F-4D97-AF65-F5344CB8AC3E}">
        <p14:creationId xmlns:p14="http://schemas.microsoft.com/office/powerpoint/2010/main" val="24199254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281</TotalTime>
  <Words>3570</Words>
  <Application>Microsoft Office PowerPoint</Application>
  <PresentationFormat>Widescreen</PresentationFormat>
  <Paragraphs>245</Paragraphs>
  <Slides>28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Aptos</vt:lpstr>
      <vt:lpstr>Aptos Display</vt:lpstr>
      <vt:lpstr>Arial</vt:lpstr>
      <vt:lpstr>Calibri</vt:lpstr>
      <vt:lpstr>Cambria Math</vt:lpstr>
      <vt:lpstr>Times New Roman</vt:lpstr>
      <vt:lpstr>Office Theme</vt:lpstr>
      <vt:lpstr>The screw nature of electromagnetism </vt:lpstr>
      <vt:lpstr>A note from history</vt:lpstr>
      <vt:lpstr>What does Jackson say? </vt:lpstr>
      <vt:lpstr>What does Wikipedia say? </vt:lpstr>
      <vt:lpstr>The electromagnetic wave is one wave, not two</vt:lpstr>
      <vt:lpstr>Depicting the canoe analogy </vt:lpstr>
      <vt:lpstr>How do we make a standing electromagnetic field? </vt:lpstr>
      <vt:lpstr>What does the electromagnetic field look like?  </vt:lpstr>
      <vt:lpstr>Maxwell tried to depict it </vt:lpstr>
      <vt:lpstr>Can we improve on Maxwell’s depiction? </vt:lpstr>
      <vt:lpstr>Here’s another depiction </vt:lpstr>
      <vt:lpstr>Here’s a further depiction, do try this at home: </vt:lpstr>
      <vt:lpstr>A note on displacement current </vt:lpstr>
      <vt:lpstr>The photon is not a flat sinusoidal strip, the electron is not a ring </vt:lpstr>
      <vt:lpstr>Depictions can be difficult </vt:lpstr>
      <vt:lpstr>A field is a state of space </vt:lpstr>
      <vt:lpstr>So what’s the state of space for an electromagnetic field? </vt:lpstr>
      <vt:lpstr>How do charged particles move? </vt:lpstr>
      <vt:lpstr>Another historical note: </vt:lpstr>
      <vt:lpstr>So what’s an electric field, and what’s a magnetic field? </vt:lpstr>
      <vt:lpstr>Why does motion transform an electric field into a magnetic field? </vt:lpstr>
      <vt:lpstr>Why does an electron go round in circles in a uniform magnetic field? </vt:lpstr>
      <vt:lpstr>How does a magnet work? </vt:lpstr>
      <vt:lpstr>How does a magnet work? 2</vt:lpstr>
      <vt:lpstr>A further historical note: </vt:lpstr>
      <vt:lpstr>Faraday’s Law </vt:lpstr>
      <vt:lpstr>The right hand rule applies to screw threads too</vt:lpstr>
      <vt:lpstr>Further reading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John Duffield</dc:creator>
  <cp:lastModifiedBy>John Duffield</cp:lastModifiedBy>
  <cp:revision>31</cp:revision>
  <dcterms:created xsi:type="dcterms:W3CDTF">2025-06-04T10:23:13Z</dcterms:created>
  <dcterms:modified xsi:type="dcterms:W3CDTF">2025-06-04T17:44:27Z</dcterms:modified>
</cp:coreProperties>
</file>