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1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8F2353-8F56-4FB1-962E-0F8E35D9C643}" type="datetimeFigureOut">
              <a:rPr lang="en-GB" smtClean="0"/>
              <a:t>28/05/2025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85FA54-11E4-4950-9FD1-CE990560E130}" type="slidenum">
              <a:rPr lang="en-GB" smtClean="0"/>
              <a:t>‹#›</a:t>
            </a:fld>
            <a:endParaRPr lang="en-GB"/>
          </a:p>
        </p:txBody>
      </p:sp>
    </p:spTree>
    <p:extLst>
      <p:ext uri="{BB962C8B-B14F-4D97-AF65-F5344CB8AC3E}">
        <p14:creationId xmlns:p14="http://schemas.microsoft.com/office/powerpoint/2010/main" val="3886220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120D0-C7AB-F10F-5A6A-1554AF99076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C0BC3388-FBE0-B1D9-C44C-1FB034DE1B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4F9D96DA-6DE4-8BBF-2643-DFC3101439E3}"/>
              </a:ext>
            </a:extLst>
          </p:cNvPr>
          <p:cNvSpPr>
            <a:spLocks noGrp="1"/>
          </p:cNvSpPr>
          <p:nvPr>
            <p:ph type="dt" sz="half" idx="10"/>
          </p:nvPr>
        </p:nvSpPr>
        <p:spPr/>
        <p:txBody>
          <a:bodyPr/>
          <a:lstStyle/>
          <a:p>
            <a:fld id="{0882510D-F9EE-4B17-8BF9-C256F1499F56}" type="datetime1">
              <a:rPr lang="en-GB" smtClean="0"/>
              <a:t>28/05/2025</a:t>
            </a:fld>
            <a:endParaRPr lang="en-GB"/>
          </a:p>
        </p:txBody>
      </p:sp>
      <p:sp>
        <p:nvSpPr>
          <p:cNvPr id="5" name="Footer Placeholder 4">
            <a:extLst>
              <a:ext uri="{FF2B5EF4-FFF2-40B4-BE49-F238E27FC236}">
                <a16:creationId xmlns:a16="http://schemas.microsoft.com/office/drawing/2014/main" id="{DD2505B7-8DD9-B3A6-E511-220DA45647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F336E4-2785-F81A-220A-329BB940E5D4}"/>
              </a:ext>
            </a:extLst>
          </p:cNvPr>
          <p:cNvSpPr>
            <a:spLocks noGrp="1"/>
          </p:cNvSpPr>
          <p:nvPr>
            <p:ph type="sldNum" sz="quarter" idx="12"/>
          </p:nvPr>
        </p:nvSpPr>
        <p:spPr/>
        <p:txBody>
          <a:bodyPr/>
          <a:lstStyle/>
          <a:p>
            <a:fld id="{3F40EABB-3DAA-421E-80DD-FA096055E226}" type="slidenum">
              <a:rPr lang="en-GB" smtClean="0"/>
              <a:t>‹#›</a:t>
            </a:fld>
            <a:endParaRPr lang="en-GB"/>
          </a:p>
        </p:txBody>
      </p:sp>
    </p:spTree>
    <p:extLst>
      <p:ext uri="{BB962C8B-B14F-4D97-AF65-F5344CB8AC3E}">
        <p14:creationId xmlns:p14="http://schemas.microsoft.com/office/powerpoint/2010/main" val="2806450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97640-1C65-3E10-2C1A-EE930508F80B}"/>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367DA6B-9229-98CA-6809-5327818F978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D2CBAF4-9CA0-CEBB-FBF2-D1756A6D42FB}"/>
              </a:ext>
            </a:extLst>
          </p:cNvPr>
          <p:cNvSpPr>
            <a:spLocks noGrp="1"/>
          </p:cNvSpPr>
          <p:nvPr>
            <p:ph type="dt" sz="half" idx="10"/>
          </p:nvPr>
        </p:nvSpPr>
        <p:spPr/>
        <p:txBody>
          <a:bodyPr/>
          <a:lstStyle/>
          <a:p>
            <a:fld id="{9DB1FD7B-AAED-4213-89CD-AAEC3075879D}" type="datetime1">
              <a:rPr lang="en-GB" smtClean="0"/>
              <a:t>28/05/2025</a:t>
            </a:fld>
            <a:endParaRPr lang="en-GB"/>
          </a:p>
        </p:txBody>
      </p:sp>
      <p:sp>
        <p:nvSpPr>
          <p:cNvPr id="5" name="Footer Placeholder 4">
            <a:extLst>
              <a:ext uri="{FF2B5EF4-FFF2-40B4-BE49-F238E27FC236}">
                <a16:creationId xmlns:a16="http://schemas.microsoft.com/office/drawing/2014/main" id="{DC2FC4A4-3743-1F8A-025F-0EC86F90C0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ED0EC7-4A6E-6510-9C50-21D0A51C7CBE}"/>
              </a:ext>
            </a:extLst>
          </p:cNvPr>
          <p:cNvSpPr>
            <a:spLocks noGrp="1"/>
          </p:cNvSpPr>
          <p:nvPr>
            <p:ph type="sldNum" sz="quarter" idx="12"/>
          </p:nvPr>
        </p:nvSpPr>
        <p:spPr/>
        <p:txBody>
          <a:bodyPr/>
          <a:lstStyle/>
          <a:p>
            <a:fld id="{3F40EABB-3DAA-421E-80DD-FA096055E226}" type="slidenum">
              <a:rPr lang="en-GB" smtClean="0"/>
              <a:t>‹#›</a:t>
            </a:fld>
            <a:endParaRPr lang="en-GB"/>
          </a:p>
        </p:txBody>
      </p:sp>
    </p:spTree>
    <p:extLst>
      <p:ext uri="{BB962C8B-B14F-4D97-AF65-F5344CB8AC3E}">
        <p14:creationId xmlns:p14="http://schemas.microsoft.com/office/powerpoint/2010/main" val="4215727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6134B5-7D4A-C56A-850A-397B52A6F4B2}"/>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9C6ADD91-AE5F-538E-B289-7A642E40E48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CF7AA62-DFA4-5D9B-3C4B-EF492E553BE3}"/>
              </a:ext>
            </a:extLst>
          </p:cNvPr>
          <p:cNvSpPr>
            <a:spLocks noGrp="1"/>
          </p:cNvSpPr>
          <p:nvPr>
            <p:ph type="dt" sz="half" idx="10"/>
          </p:nvPr>
        </p:nvSpPr>
        <p:spPr/>
        <p:txBody>
          <a:bodyPr/>
          <a:lstStyle/>
          <a:p>
            <a:fld id="{0449E52C-F3BF-4D37-A702-F5912283BA46}" type="datetime1">
              <a:rPr lang="en-GB" smtClean="0"/>
              <a:t>28/05/2025</a:t>
            </a:fld>
            <a:endParaRPr lang="en-GB"/>
          </a:p>
        </p:txBody>
      </p:sp>
      <p:sp>
        <p:nvSpPr>
          <p:cNvPr id="5" name="Footer Placeholder 4">
            <a:extLst>
              <a:ext uri="{FF2B5EF4-FFF2-40B4-BE49-F238E27FC236}">
                <a16:creationId xmlns:a16="http://schemas.microsoft.com/office/drawing/2014/main" id="{650CA9F0-F615-A748-E872-6FC0BB05BC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6182AC-10CF-3A6A-8564-8B8D26EF5432}"/>
              </a:ext>
            </a:extLst>
          </p:cNvPr>
          <p:cNvSpPr>
            <a:spLocks noGrp="1"/>
          </p:cNvSpPr>
          <p:nvPr>
            <p:ph type="sldNum" sz="quarter" idx="12"/>
          </p:nvPr>
        </p:nvSpPr>
        <p:spPr/>
        <p:txBody>
          <a:bodyPr/>
          <a:lstStyle/>
          <a:p>
            <a:fld id="{3F40EABB-3DAA-421E-80DD-FA096055E226}" type="slidenum">
              <a:rPr lang="en-GB" smtClean="0"/>
              <a:t>‹#›</a:t>
            </a:fld>
            <a:endParaRPr lang="en-GB"/>
          </a:p>
        </p:txBody>
      </p:sp>
    </p:spTree>
    <p:extLst>
      <p:ext uri="{BB962C8B-B14F-4D97-AF65-F5344CB8AC3E}">
        <p14:creationId xmlns:p14="http://schemas.microsoft.com/office/powerpoint/2010/main" val="2949652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445B4-8F42-F3B4-FE4E-917CCF5AB98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400114C-9932-5761-BB64-A426C0AADD7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5D591AC-036C-4C23-E618-8297ABACF8B8}"/>
              </a:ext>
            </a:extLst>
          </p:cNvPr>
          <p:cNvSpPr>
            <a:spLocks noGrp="1"/>
          </p:cNvSpPr>
          <p:nvPr>
            <p:ph type="dt" sz="half" idx="10"/>
          </p:nvPr>
        </p:nvSpPr>
        <p:spPr/>
        <p:txBody>
          <a:bodyPr/>
          <a:lstStyle/>
          <a:p>
            <a:fld id="{6D9519A5-2411-4F24-B52E-E7C30B9E6EA2}" type="datetime1">
              <a:rPr lang="en-GB" smtClean="0"/>
              <a:t>28/05/2025</a:t>
            </a:fld>
            <a:endParaRPr lang="en-GB"/>
          </a:p>
        </p:txBody>
      </p:sp>
      <p:sp>
        <p:nvSpPr>
          <p:cNvPr id="5" name="Footer Placeholder 4">
            <a:extLst>
              <a:ext uri="{FF2B5EF4-FFF2-40B4-BE49-F238E27FC236}">
                <a16:creationId xmlns:a16="http://schemas.microsoft.com/office/drawing/2014/main" id="{33A35D14-6EE6-29A7-786F-5C15130D7B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D7AB17-943E-018E-73F8-F43A19B3E233}"/>
              </a:ext>
            </a:extLst>
          </p:cNvPr>
          <p:cNvSpPr>
            <a:spLocks noGrp="1"/>
          </p:cNvSpPr>
          <p:nvPr>
            <p:ph type="sldNum" sz="quarter" idx="12"/>
          </p:nvPr>
        </p:nvSpPr>
        <p:spPr/>
        <p:txBody>
          <a:bodyPr/>
          <a:lstStyle/>
          <a:p>
            <a:fld id="{3F40EABB-3DAA-421E-80DD-FA096055E226}" type="slidenum">
              <a:rPr lang="en-GB" smtClean="0"/>
              <a:t>‹#›</a:t>
            </a:fld>
            <a:endParaRPr lang="en-GB"/>
          </a:p>
        </p:txBody>
      </p:sp>
    </p:spTree>
    <p:extLst>
      <p:ext uri="{BB962C8B-B14F-4D97-AF65-F5344CB8AC3E}">
        <p14:creationId xmlns:p14="http://schemas.microsoft.com/office/powerpoint/2010/main" val="296282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D2E8F-7024-8B73-A348-C2DE159141D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33A4A5EC-DC46-D9D4-59B8-89A05C76CA6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E296BA0-EC31-D4D4-812C-588C96FDA772}"/>
              </a:ext>
            </a:extLst>
          </p:cNvPr>
          <p:cNvSpPr>
            <a:spLocks noGrp="1"/>
          </p:cNvSpPr>
          <p:nvPr>
            <p:ph type="dt" sz="half" idx="10"/>
          </p:nvPr>
        </p:nvSpPr>
        <p:spPr/>
        <p:txBody>
          <a:bodyPr/>
          <a:lstStyle/>
          <a:p>
            <a:fld id="{4381829C-63CA-4C46-9CE3-7C7861271D35}" type="datetime1">
              <a:rPr lang="en-GB" smtClean="0"/>
              <a:t>28/05/2025</a:t>
            </a:fld>
            <a:endParaRPr lang="en-GB"/>
          </a:p>
        </p:txBody>
      </p:sp>
      <p:sp>
        <p:nvSpPr>
          <p:cNvPr id="5" name="Footer Placeholder 4">
            <a:extLst>
              <a:ext uri="{FF2B5EF4-FFF2-40B4-BE49-F238E27FC236}">
                <a16:creationId xmlns:a16="http://schemas.microsoft.com/office/drawing/2014/main" id="{2C0CB1F5-BDCE-54AA-9AE0-CAC892E81D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2C07FB-635C-BFB6-140A-7FFF28AFBEC2}"/>
              </a:ext>
            </a:extLst>
          </p:cNvPr>
          <p:cNvSpPr>
            <a:spLocks noGrp="1"/>
          </p:cNvSpPr>
          <p:nvPr>
            <p:ph type="sldNum" sz="quarter" idx="12"/>
          </p:nvPr>
        </p:nvSpPr>
        <p:spPr/>
        <p:txBody>
          <a:bodyPr/>
          <a:lstStyle/>
          <a:p>
            <a:fld id="{3F40EABB-3DAA-421E-80DD-FA096055E226}" type="slidenum">
              <a:rPr lang="en-GB" smtClean="0"/>
              <a:t>‹#›</a:t>
            </a:fld>
            <a:endParaRPr lang="en-GB"/>
          </a:p>
        </p:txBody>
      </p:sp>
    </p:spTree>
    <p:extLst>
      <p:ext uri="{BB962C8B-B14F-4D97-AF65-F5344CB8AC3E}">
        <p14:creationId xmlns:p14="http://schemas.microsoft.com/office/powerpoint/2010/main" val="2238151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756A4-7255-7DF6-7AFC-295C9A7DB11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DCD1C99-A4A4-CA1D-57DE-810CEE7B9B4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939EBDF0-9E3C-A9FD-8E7E-625E6FE59DF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F71367BE-1F50-4AEB-C742-52774DB16C74}"/>
              </a:ext>
            </a:extLst>
          </p:cNvPr>
          <p:cNvSpPr>
            <a:spLocks noGrp="1"/>
          </p:cNvSpPr>
          <p:nvPr>
            <p:ph type="dt" sz="half" idx="10"/>
          </p:nvPr>
        </p:nvSpPr>
        <p:spPr/>
        <p:txBody>
          <a:bodyPr/>
          <a:lstStyle/>
          <a:p>
            <a:fld id="{8238B7E6-7BF0-49DE-87DA-C527BB4B5EF9}" type="datetime1">
              <a:rPr lang="en-GB" smtClean="0"/>
              <a:t>28/05/2025</a:t>
            </a:fld>
            <a:endParaRPr lang="en-GB"/>
          </a:p>
        </p:txBody>
      </p:sp>
      <p:sp>
        <p:nvSpPr>
          <p:cNvPr id="6" name="Footer Placeholder 5">
            <a:extLst>
              <a:ext uri="{FF2B5EF4-FFF2-40B4-BE49-F238E27FC236}">
                <a16:creationId xmlns:a16="http://schemas.microsoft.com/office/drawing/2014/main" id="{AED932D6-3C76-E202-982F-D728092D21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6481D9-6EA9-F62F-D6C4-088125107796}"/>
              </a:ext>
            </a:extLst>
          </p:cNvPr>
          <p:cNvSpPr>
            <a:spLocks noGrp="1"/>
          </p:cNvSpPr>
          <p:nvPr>
            <p:ph type="sldNum" sz="quarter" idx="12"/>
          </p:nvPr>
        </p:nvSpPr>
        <p:spPr/>
        <p:txBody>
          <a:bodyPr/>
          <a:lstStyle/>
          <a:p>
            <a:fld id="{3F40EABB-3DAA-421E-80DD-FA096055E226}" type="slidenum">
              <a:rPr lang="en-GB" smtClean="0"/>
              <a:t>‹#›</a:t>
            </a:fld>
            <a:endParaRPr lang="en-GB"/>
          </a:p>
        </p:txBody>
      </p:sp>
    </p:spTree>
    <p:extLst>
      <p:ext uri="{BB962C8B-B14F-4D97-AF65-F5344CB8AC3E}">
        <p14:creationId xmlns:p14="http://schemas.microsoft.com/office/powerpoint/2010/main" val="310047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2CF3E-0EA0-70D3-4A4A-6C11A500FBD4}"/>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144D15D0-B9F4-4276-006B-E07F15C30F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2C3F810-2EFC-B9EA-1B6D-41D7FB8311D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D9CD8739-59C7-41C7-CA74-3DAAE8FABA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A250B6F-F2F9-6251-B118-E206F94AD2B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74B875CF-11AF-6CB4-E827-5F28908A5023}"/>
              </a:ext>
            </a:extLst>
          </p:cNvPr>
          <p:cNvSpPr>
            <a:spLocks noGrp="1"/>
          </p:cNvSpPr>
          <p:nvPr>
            <p:ph type="dt" sz="half" idx="10"/>
          </p:nvPr>
        </p:nvSpPr>
        <p:spPr/>
        <p:txBody>
          <a:bodyPr/>
          <a:lstStyle/>
          <a:p>
            <a:fld id="{AAEBFED7-92CE-443F-9A48-FAB0DAC9BDB9}" type="datetime1">
              <a:rPr lang="en-GB" smtClean="0"/>
              <a:t>28/05/2025</a:t>
            </a:fld>
            <a:endParaRPr lang="en-GB"/>
          </a:p>
        </p:txBody>
      </p:sp>
      <p:sp>
        <p:nvSpPr>
          <p:cNvPr id="8" name="Footer Placeholder 7">
            <a:extLst>
              <a:ext uri="{FF2B5EF4-FFF2-40B4-BE49-F238E27FC236}">
                <a16:creationId xmlns:a16="http://schemas.microsoft.com/office/drawing/2014/main" id="{29F31DE0-F416-AFFB-557A-396034B89CC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4B80870-937B-1B47-0E82-FB33AB0E8630}"/>
              </a:ext>
            </a:extLst>
          </p:cNvPr>
          <p:cNvSpPr>
            <a:spLocks noGrp="1"/>
          </p:cNvSpPr>
          <p:nvPr>
            <p:ph type="sldNum" sz="quarter" idx="12"/>
          </p:nvPr>
        </p:nvSpPr>
        <p:spPr/>
        <p:txBody>
          <a:bodyPr/>
          <a:lstStyle/>
          <a:p>
            <a:fld id="{3F40EABB-3DAA-421E-80DD-FA096055E226}" type="slidenum">
              <a:rPr lang="en-GB" smtClean="0"/>
              <a:t>‹#›</a:t>
            </a:fld>
            <a:endParaRPr lang="en-GB"/>
          </a:p>
        </p:txBody>
      </p:sp>
    </p:spTree>
    <p:extLst>
      <p:ext uri="{BB962C8B-B14F-4D97-AF65-F5344CB8AC3E}">
        <p14:creationId xmlns:p14="http://schemas.microsoft.com/office/powerpoint/2010/main" val="3834357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2B4DD-2400-7884-5BC0-86254E4C05AE}"/>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1E0429E-3DA6-D383-5AB5-33DEB8BD6C9C}"/>
              </a:ext>
            </a:extLst>
          </p:cNvPr>
          <p:cNvSpPr>
            <a:spLocks noGrp="1"/>
          </p:cNvSpPr>
          <p:nvPr>
            <p:ph type="dt" sz="half" idx="10"/>
          </p:nvPr>
        </p:nvSpPr>
        <p:spPr/>
        <p:txBody>
          <a:bodyPr/>
          <a:lstStyle/>
          <a:p>
            <a:fld id="{612E2418-C8FB-4F16-A87B-842D74AA9562}" type="datetime1">
              <a:rPr lang="en-GB" smtClean="0"/>
              <a:t>28/05/2025</a:t>
            </a:fld>
            <a:endParaRPr lang="en-GB"/>
          </a:p>
        </p:txBody>
      </p:sp>
      <p:sp>
        <p:nvSpPr>
          <p:cNvPr id="4" name="Footer Placeholder 3">
            <a:extLst>
              <a:ext uri="{FF2B5EF4-FFF2-40B4-BE49-F238E27FC236}">
                <a16:creationId xmlns:a16="http://schemas.microsoft.com/office/drawing/2014/main" id="{D67084E1-7FFE-34DA-BB07-8697C4CD28D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F6751E-9411-C7A1-68D5-5F4490F42A49}"/>
              </a:ext>
            </a:extLst>
          </p:cNvPr>
          <p:cNvSpPr>
            <a:spLocks noGrp="1"/>
          </p:cNvSpPr>
          <p:nvPr>
            <p:ph type="sldNum" sz="quarter" idx="12"/>
          </p:nvPr>
        </p:nvSpPr>
        <p:spPr/>
        <p:txBody>
          <a:bodyPr/>
          <a:lstStyle/>
          <a:p>
            <a:fld id="{3F40EABB-3DAA-421E-80DD-FA096055E226}" type="slidenum">
              <a:rPr lang="en-GB" smtClean="0"/>
              <a:t>‹#›</a:t>
            </a:fld>
            <a:endParaRPr lang="en-GB"/>
          </a:p>
        </p:txBody>
      </p:sp>
    </p:spTree>
    <p:extLst>
      <p:ext uri="{BB962C8B-B14F-4D97-AF65-F5344CB8AC3E}">
        <p14:creationId xmlns:p14="http://schemas.microsoft.com/office/powerpoint/2010/main" val="3804680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CD85B1-ED69-3A04-30E4-59359C193D8A}"/>
              </a:ext>
            </a:extLst>
          </p:cNvPr>
          <p:cNvSpPr>
            <a:spLocks noGrp="1"/>
          </p:cNvSpPr>
          <p:nvPr>
            <p:ph type="dt" sz="half" idx="10"/>
          </p:nvPr>
        </p:nvSpPr>
        <p:spPr/>
        <p:txBody>
          <a:bodyPr/>
          <a:lstStyle/>
          <a:p>
            <a:fld id="{A1EC380A-346E-4C90-9AF9-23407E15FA3A}" type="datetime1">
              <a:rPr lang="en-GB" smtClean="0"/>
              <a:t>28/05/2025</a:t>
            </a:fld>
            <a:endParaRPr lang="en-GB"/>
          </a:p>
        </p:txBody>
      </p:sp>
      <p:sp>
        <p:nvSpPr>
          <p:cNvPr id="3" name="Footer Placeholder 2">
            <a:extLst>
              <a:ext uri="{FF2B5EF4-FFF2-40B4-BE49-F238E27FC236}">
                <a16:creationId xmlns:a16="http://schemas.microsoft.com/office/drawing/2014/main" id="{39E840F4-9BA9-D21E-4951-36DF07DBB95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9D22B26-44A6-5292-04B2-047B2589E706}"/>
              </a:ext>
            </a:extLst>
          </p:cNvPr>
          <p:cNvSpPr>
            <a:spLocks noGrp="1"/>
          </p:cNvSpPr>
          <p:nvPr>
            <p:ph type="sldNum" sz="quarter" idx="12"/>
          </p:nvPr>
        </p:nvSpPr>
        <p:spPr/>
        <p:txBody>
          <a:bodyPr/>
          <a:lstStyle/>
          <a:p>
            <a:fld id="{3F40EABB-3DAA-421E-80DD-FA096055E226}" type="slidenum">
              <a:rPr lang="en-GB" smtClean="0"/>
              <a:t>‹#›</a:t>
            </a:fld>
            <a:endParaRPr lang="en-GB"/>
          </a:p>
        </p:txBody>
      </p:sp>
    </p:spTree>
    <p:extLst>
      <p:ext uri="{BB962C8B-B14F-4D97-AF65-F5344CB8AC3E}">
        <p14:creationId xmlns:p14="http://schemas.microsoft.com/office/powerpoint/2010/main" val="3005228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11FEC-04B1-981F-9482-2B392C700FE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75D39D8-8658-9133-A56F-6DB7F99F7A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7740723-0550-6BF5-03FC-AF3C2A0146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7CD63FF-E6E7-3EB0-915C-C3ED4AED4463}"/>
              </a:ext>
            </a:extLst>
          </p:cNvPr>
          <p:cNvSpPr>
            <a:spLocks noGrp="1"/>
          </p:cNvSpPr>
          <p:nvPr>
            <p:ph type="dt" sz="half" idx="10"/>
          </p:nvPr>
        </p:nvSpPr>
        <p:spPr/>
        <p:txBody>
          <a:bodyPr/>
          <a:lstStyle/>
          <a:p>
            <a:fld id="{EB1408AC-6DB9-4923-B3BD-8832506A6D48}" type="datetime1">
              <a:rPr lang="en-GB" smtClean="0"/>
              <a:t>28/05/2025</a:t>
            </a:fld>
            <a:endParaRPr lang="en-GB"/>
          </a:p>
        </p:txBody>
      </p:sp>
      <p:sp>
        <p:nvSpPr>
          <p:cNvPr id="6" name="Footer Placeholder 5">
            <a:extLst>
              <a:ext uri="{FF2B5EF4-FFF2-40B4-BE49-F238E27FC236}">
                <a16:creationId xmlns:a16="http://schemas.microsoft.com/office/drawing/2014/main" id="{7B2C0711-147F-55C0-48C8-8960ECAD2F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C8A669-DA6F-F06E-89D8-5B16E1B9D048}"/>
              </a:ext>
            </a:extLst>
          </p:cNvPr>
          <p:cNvSpPr>
            <a:spLocks noGrp="1"/>
          </p:cNvSpPr>
          <p:nvPr>
            <p:ph type="sldNum" sz="quarter" idx="12"/>
          </p:nvPr>
        </p:nvSpPr>
        <p:spPr/>
        <p:txBody>
          <a:bodyPr/>
          <a:lstStyle/>
          <a:p>
            <a:fld id="{3F40EABB-3DAA-421E-80DD-FA096055E226}" type="slidenum">
              <a:rPr lang="en-GB" smtClean="0"/>
              <a:t>‹#›</a:t>
            </a:fld>
            <a:endParaRPr lang="en-GB"/>
          </a:p>
        </p:txBody>
      </p:sp>
    </p:spTree>
    <p:extLst>
      <p:ext uri="{BB962C8B-B14F-4D97-AF65-F5344CB8AC3E}">
        <p14:creationId xmlns:p14="http://schemas.microsoft.com/office/powerpoint/2010/main" val="3113244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38ED7-3FB5-0E7F-7D33-F8FA179BEE6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CB605DBC-7CF0-3E81-5921-E13C958A4B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B27AE87-ECEA-E0C7-1791-E6608FB2DF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84B81CB-4785-3448-1ECD-EB6C2B276E61}"/>
              </a:ext>
            </a:extLst>
          </p:cNvPr>
          <p:cNvSpPr>
            <a:spLocks noGrp="1"/>
          </p:cNvSpPr>
          <p:nvPr>
            <p:ph type="dt" sz="half" idx="10"/>
          </p:nvPr>
        </p:nvSpPr>
        <p:spPr/>
        <p:txBody>
          <a:bodyPr/>
          <a:lstStyle/>
          <a:p>
            <a:fld id="{6E8093EC-03B4-4B97-8CB2-B295A079DBE2}" type="datetime1">
              <a:rPr lang="en-GB" smtClean="0"/>
              <a:t>28/05/2025</a:t>
            </a:fld>
            <a:endParaRPr lang="en-GB"/>
          </a:p>
        </p:txBody>
      </p:sp>
      <p:sp>
        <p:nvSpPr>
          <p:cNvPr id="6" name="Footer Placeholder 5">
            <a:extLst>
              <a:ext uri="{FF2B5EF4-FFF2-40B4-BE49-F238E27FC236}">
                <a16:creationId xmlns:a16="http://schemas.microsoft.com/office/drawing/2014/main" id="{5ECB9488-DF3A-51EC-D513-159B2954FB0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4C2E22E-51D4-D4BA-6C8E-657200F2A23B}"/>
              </a:ext>
            </a:extLst>
          </p:cNvPr>
          <p:cNvSpPr>
            <a:spLocks noGrp="1"/>
          </p:cNvSpPr>
          <p:nvPr>
            <p:ph type="sldNum" sz="quarter" idx="12"/>
          </p:nvPr>
        </p:nvSpPr>
        <p:spPr/>
        <p:txBody>
          <a:bodyPr/>
          <a:lstStyle/>
          <a:p>
            <a:fld id="{3F40EABB-3DAA-421E-80DD-FA096055E226}" type="slidenum">
              <a:rPr lang="en-GB" smtClean="0"/>
              <a:t>‹#›</a:t>
            </a:fld>
            <a:endParaRPr lang="en-GB"/>
          </a:p>
        </p:txBody>
      </p:sp>
    </p:spTree>
    <p:extLst>
      <p:ext uri="{BB962C8B-B14F-4D97-AF65-F5344CB8AC3E}">
        <p14:creationId xmlns:p14="http://schemas.microsoft.com/office/powerpoint/2010/main" val="215945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97350C-E3A2-3B04-4615-C9580D014D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9CAD18C5-6B3D-3B22-1FE1-35F5BB2510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D9E5210-1C15-EFA4-D4F5-5D5FBCBEB6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AF43BB3-20C6-4922-BAEA-9899A7220360}" type="datetime1">
              <a:rPr lang="en-GB" smtClean="0"/>
              <a:t>28/05/2025</a:t>
            </a:fld>
            <a:endParaRPr lang="en-GB"/>
          </a:p>
        </p:txBody>
      </p:sp>
      <p:sp>
        <p:nvSpPr>
          <p:cNvPr id="5" name="Footer Placeholder 4">
            <a:extLst>
              <a:ext uri="{FF2B5EF4-FFF2-40B4-BE49-F238E27FC236}">
                <a16:creationId xmlns:a16="http://schemas.microsoft.com/office/drawing/2014/main" id="{D1F2A554-6177-F663-703F-AAFCEF7834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72CB0AC-1560-DCFA-ECEA-768EA5107D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F40EABB-3DAA-421E-80DD-FA096055E226}" type="slidenum">
              <a:rPr lang="en-GB" smtClean="0"/>
              <a:t>‹#›</a:t>
            </a:fld>
            <a:endParaRPr lang="en-GB"/>
          </a:p>
        </p:txBody>
      </p:sp>
    </p:spTree>
    <p:extLst>
      <p:ext uri="{BB962C8B-B14F-4D97-AF65-F5344CB8AC3E}">
        <p14:creationId xmlns:p14="http://schemas.microsoft.com/office/powerpoint/2010/main" val="391726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life.illinois.edu/crofts/papers/Epistemology_and_QM_11-14-08.pdf" TargetMode="External"/><Relationship Id="rId13" Type="http://schemas.openxmlformats.org/officeDocument/2006/relationships/hyperlink" Target="https://demonstrations.wolfram.com/ANewModelForLinearPolarizingFilter/" TargetMode="External"/><Relationship Id="rId18" Type="http://schemas.openxmlformats.org/officeDocument/2006/relationships/hyperlink" Target="https://arxiv.org/abs/quant-ph/9912082" TargetMode="External"/><Relationship Id="rId3" Type="http://schemas.openxmlformats.org/officeDocument/2006/relationships/hyperlink" Target="https://physicsdetective.com/quantum-entanglement-ii/" TargetMode="External"/><Relationship Id="rId21" Type="http://schemas.openxmlformats.org/officeDocument/2006/relationships/hyperlink" Target="https://mdpi-res.com/d_attachment/entropy/entropy-24-01742/article_deploy/entropy-24-01742.pdf?version=1669709798" TargetMode="External"/><Relationship Id="rId7" Type="http://schemas.openxmlformats.org/officeDocument/2006/relationships/hyperlink" Target="https://vixra.org/abs/1908.0348" TargetMode="External"/><Relationship Id="rId12" Type="http://schemas.openxmlformats.org/officeDocument/2006/relationships/hyperlink" Target="https://www.researchgate.net/publication/358397850_Analyzer_Output_Correlations_Compared_for_Entangled_or_Non-entangled_Photons" TargetMode="External"/><Relationship Id="rId17" Type="http://schemas.openxmlformats.org/officeDocument/2006/relationships/hyperlink" Target="https://aapt.scitation.org/author/Rosenblum%2C+Bruce" TargetMode="External"/><Relationship Id="rId2" Type="http://schemas.openxmlformats.org/officeDocument/2006/relationships/hyperlink" Target="https://physicsdetective.com/quantum-entanglement-i/" TargetMode="External"/><Relationship Id="rId16" Type="http://schemas.openxmlformats.org/officeDocument/2006/relationships/hyperlink" Target="https://aapt.scitation.org/doi/abs/10.1119/1.3293664" TargetMode="External"/><Relationship Id="rId20" Type="http://schemas.openxmlformats.org/officeDocument/2006/relationships/hyperlink" Target="https://www.physicsmyths.org.uk/bell.htm" TargetMode="External"/><Relationship Id="rId1" Type="http://schemas.openxmlformats.org/officeDocument/2006/relationships/slideLayout" Target="../slideLayouts/slideLayout2.xml"/><Relationship Id="rId6" Type="http://schemas.openxmlformats.org/officeDocument/2006/relationships/hyperlink" Target="https://physicsdetective.com/there-is-no-quantum-entanglement/" TargetMode="External"/><Relationship Id="rId11" Type="http://schemas.openxmlformats.org/officeDocument/2006/relationships/hyperlink" Target="https://www.frontiersin.org/articles/10.3389/fphy.2020.00170/full" TargetMode="External"/><Relationship Id="rId5" Type="http://schemas.openxmlformats.org/officeDocument/2006/relationships/hyperlink" Target="https://physicsdetective.com/bertlmanns-socks-and-the-nature-of-reality/" TargetMode="External"/><Relationship Id="rId15" Type="http://schemas.openxmlformats.org/officeDocument/2006/relationships/hyperlink" Target="https://sci-hub.hkvisa.net/10.1119/1.3293664" TargetMode="External"/><Relationship Id="rId10" Type="http://schemas.openxmlformats.org/officeDocument/2006/relationships/hyperlink" Target="https://iopscience.iop.org/article/10.1088/1742-6596/1380/1/012023/pdf" TargetMode="External"/><Relationship Id="rId19" Type="http://schemas.openxmlformats.org/officeDocument/2006/relationships/hyperlink" Target="https://www.semanticscholar.org/paper/The-tangled-methods-of-quantum-entanglement-Thompson/764068baeedfcda9f2fabf88d0f893ac63ccd071" TargetMode="External"/><Relationship Id="rId4" Type="http://schemas.openxmlformats.org/officeDocument/2006/relationships/hyperlink" Target="https://physicsdetective.com/quantum-entanglement-is-scientific-fraud/" TargetMode="External"/><Relationship Id="rId9" Type="http://schemas.openxmlformats.org/officeDocument/2006/relationships/hyperlink" Target="https://www.scirp.org/html/25-7502424_60803.htm" TargetMode="External"/><Relationship Id="rId14" Type="http://schemas.openxmlformats.org/officeDocument/2006/relationships/hyperlink" Target="https://www.academia.edu/51038619/Fatal_Flaws_in_Bell_s_Inequality_Analyses_Omitting_Malus_Law_and_Wave_Physics_Born_Rule_" TargetMode="External"/><Relationship Id="rId22" Type="http://schemas.openxmlformats.org/officeDocument/2006/relationships/hyperlink" Target="https://www.uni-muenster.de/imperia/md/content/fachbereich_physik/didaktik_physik/materialien/materialienheusler/visualizationentanglement.pdf"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cambridge.org/core/journals/mathematical-proceedings-of-the-cambridge-philosophical-society/article/abs/probability-relations-between-separated-systems/641DDDED6FB033A1B190B458E0D02F22" TargetMode="External"/><Relationship Id="rId13" Type="http://schemas.openxmlformats.org/officeDocument/2006/relationships/hyperlink" Target="https://chem.libretexts.org/Bookshelves/Physical_and_Theoretical_Chemistry_Textbook_Maps/Quantum_Tutorials_(Rioux)/08%3A_Quantum_Teleportation/8.30%3A_David_Bohm's_EPR_Gedanken_Experiment" TargetMode="External"/><Relationship Id="rId18" Type="http://schemas.openxmlformats.org/officeDocument/2006/relationships/hyperlink" Target="https://journals.aps.org/prl/abstract/10.1103/PhysRevLett.23.880" TargetMode="External"/><Relationship Id="rId26" Type="http://schemas.openxmlformats.org/officeDocument/2006/relationships/hyperlink" Target="https://en.wikipedia.org/w/index.php?title=Bell_test&amp;oldid=1127872886#Loopholes" TargetMode="External"/><Relationship Id="rId3" Type="http://schemas.openxmlformats.org/officeDocument/2006/relationships/hyperlink" Target="https://journals.aps.org/pr/abstract/10.1103/PhysRev.48.696" TargetMode="External"/><Relationship Id="rId21" Type="http://schemas.openxmlformats.org/officeDocument/2006/relationships/hyperlink" Target="https://journals.aps.org/prl/abstract/10.1103/PhysRevLett.49.91" TargetMode="External"/><Relationship Id="rId7" Type="http://schemas.openxmlformats.org/officeDocument/2006/relationships/hyperlink" Target="http://materias.df.uba.ar/f4Aa2012c2/files/2012/08/Schrod_cat.pdf" TargetMode="External"/><Relationship Id="rId12" Type="http://schemas.openxmlformats.org/officeDocument/2006/relationships/hyperlink" Target="https://journals.aps.org/pr/abstract/10.1103/PhysRev.85.180" TargetMode="External"/><Relationship Id="rId17" Type="http://schemas.openxmlformats.org/officeDocument/2006/relationships/hyperlink" Target="https://en.wikipedia.org/w/index.php?title=Bell%27s_theorem&amp;oldid=1137928055" TargetMode="External"/><Relationship Id="rId25" Type="http://schemas.openxmlformats.org/officeDocument/2006/relationships/hyperlink" Target="https://www.nist.gov/news-events/news/2015/11/nist-team-proves-spooky-action-distance-really-real" TargetMode="External"/><Relationship Id="rId2" Type="http://schemas.openxmlformats.org/officeDocument/2006/relationships/hyperlink" Target="https://journals.aps.org/pr/pdf/10.1103/PhysRev.47.777" TargetMode="External"/><Relationship Id="rId16" Type="http://schemas.openxmlformats.org/officeDocument/2006/relationships/hyperlink" Target="https://journals.aps.org/ppf/pdf/10.1103/PhysicsPhysiqueFizika.1.195" TargetMode="External"/><Relationship Id="rId20" Type="http://schemas.openxmlformats.org/officeDocument/2006/relationships/hyperlink" Target="https://journals.aps.org/prl/pdf/10.1103/PhysRevLett.47.460" TargetMode="External"/><Relationship Id="rId1" Type="http://schemas.openxmlformats.org/officeDocument/2006/relationships/slideLayout" Target="../slideLayouts/slideLayout2.xml"/><Relationship Id="rId6" Type="http://schemas.openxmlformats.org/officeDocument/2006/relationships/hyperlink" Target="https://www.jstor.org/stable/986572" TargetMode="External"/><Relationship Id="rId11" Type="http://schemas.openxmlformats.org/officeDocument/2006/relationships/hyperlink" Target="https://journals.aps.org/pr/abstract/10.1103/PhysRev.85.166" TargetMode="External"/><Relationship Id="rId24" Type="http://schemas.openxmlformats.org/officeDocument/2006/relationships/hyperlink" Target="https://en.wikipedia.org/w/index.php?title=Bell_test&amp;oldid=1127872886" TargetMode="External"/><Relationship Id="rId5" Type="http://schemas.openxmlformats.org/officeDocument/2006/relationships/hyperlink" Target="https://www.informationphilosopher.com/solutions/scientists/schrodinger/Schrodinger-1935.pdf" TargetMode="External"/><Relationship Id="rId15" Type="http://schemas.openxmlformats.org/officeDocument/2006/relationships/hyperlink" Target="https://journals.aps.org/rmp/abstract/10.1103/RevModPhys.38.447" TargetMode="External"/><Relationship Id="rId23" Type="http://schemas.openxmlformats.org/officeDocument/2006/relationships/hyperlink" Target="https://journals.aps.org/prl/pdf/10.1103/PhysRevLett.81.5039" TargetMode="External"/><Relationship Id="rId10" Type="http://schemas.openxmlformats.org/officeDocument/2006/relationships/hyperlink" Target="https://plato.stanford.edu/entries/qt-epr/" TargetMode="External"/><Relationship Id="rId19" Type="http://schemas.openxmlformats.org/officeDocument/2006/relationships/hyperlink" Target="https://journals.aps.org/prl/abstract/10.1103/PhysRevLett.28.938" TargetMode="External"/><Relationship Id="rId4" Type="http://schemas.openxmlformats.org/officeDocument/2006/relationships/hyperlink" Target="https://www.cambridge.org/core/journals/mathematical-proceedings-of-the-cambridge-philosophical-society/article/abs/discussion-of-probability-relations-between-separated-systems/C1C71E1AA5BA56EBE6588AAACB9A222D" TargetMode="External"/><Relationship Id="rId9" Type="http://schemas.openxmlformats.org/officeDocument/2006/relationships/hyperlink" Target="https://www.x-mol.net/paper/article/1497487758478565376" TargetMode="External"/><Relationship Id="rId14" Type="http://schemas.openxmlformats.org/officeDocument/2006/relationships/hyperlink" Target="https://journals.aps.org/pr/abstract/10.1103/PhysRev.108.1070" TargetMode="External"/><Relationship Id="rId22" Type="http://schemas.openxmlformats.org/officeDocument/2006/relationships/hyperlink" Target="https://journals.aps.org/prl/abstract/10.1103/PhysRevLett.49.1804" TargetMode="External"/><Relationship Id="rId27" Type="http://schemas.openxmlformats.org/officeDocument/2006/relationships/hyperlink" Target="https://www.nobelprize.org/prizes/physics/2022/summary/"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physicsdetective.com/the-electron/" TargetMode="External"/><Relationship Id="rId2" Type="http://schemas.openxmlformats.org/officeDocument/2006/relationships/hyperlink" Target="https://journals.aps.org/ppf/pdf/10.1103/PhysicsPhysiqueFizika.1.195"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cds.cern.ch/record/142461/files/198009299.pdf"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lato.stanford.edu/entries/bell-theorem/#ProoTheoBellType" TargetMode="External"/><Relationship Id="rId2" Type="http://schemas.openxmlformats.org/officeDocument/2006/relationships/hyperlink" Target="https://en.wikipedia.org/w/index.php?title=Bell%27s_theorem&amp;oldid=678506722#Overview"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hyperlink" Target="https://arxiv.org/abs/quant-ph/040200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ndex.php?title=Polarizer&amp;oldid=1132650075#Malus's_law_and_other_properties" TargetMode="External"/><Relationship Id="rId2" Type="http://schemas.openxmlformats.org/officeDocument/2006/relationships/hyperlink" Target="https://en.wikipedia.org/w/index.php?title=Bell%27s_theorem&amp;oldid=1134007326" TargetMode="Externa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hyperlink" Target="http://alienryderflex.com/polarizer/" TargetMode="External"/><Relationship Id="rId2" Type="http://schemas.openxmlformats.org/officeDocument/2006/relationships/hyperlink" Target="https://web.physics.ucsb.edu/~lecturedemonstrations/New%20demos/Crossed%20polarizers%20with%20third%20polarizer.htm" TargetMode="External"/><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hyperphysics.phy-astr.gsu.edu/hbase/phyopt/polcross.html#c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arxiv.org/abs/2002.02723" TargetMode="External"/><Relationship Id="rId2" Type="http://schemas.openxmlformats.org/officeDocument/2006/relationships/hyperlink" Target="https://journals.aps.org/prl/abstract/10.1103/PhysRevLett.28.938" TargetMode="Externa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hyperlink" Target="https://www.ingentaconnect.com/content/pe/pe/2021/00000034/00000004/art00018" TargetMode="External"/><Relationship Id="rId4" Type="http://schemas.openxmlformats.org/officeDocument/2006/relationships/hyperlink" Target="https://arxiv.org/abs/quant-ph/03021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B32F8-BD79-1FA0-E1BB-8EE99C8F24BF}"/>
              </a:ext>
            </a:extLst>
          </p:cNvPr>
          <p:cNvSpPr>
            <a:spLocks noGrp="1"/>
          </p:cNvSpPr>
          <p:nvPr>
            <p:ph type="ctrTitle"/>
          </p:nvPr>
        </p:nvSpPr>
        <p:spPr/>
        <p:txBody>
          <a:bodyPr>
            <a:normAutofit/>
          </a:bodyPr>
          <a:lstStyle/>
          <a:p>
            <a:r>
              <a:rPr lang="en-GB" dirty="0"/>
              <a:t>Quantum entanglement does </a:t>
            </a:r>
            <a:r>
              <a:rPr lang="en-GB"/>
              <a:t>not exist</a:t>
            </a:r>
            <a:endParaRPr lang="en-GB" dirty="0"/>
          </a:p>
        </p:txBody>
      </p:sp>
      <p:sp>
        <p:nvSpPr>
          <p:cNvPr id="3" name="Subtitle 2">
            <a:extLst>
              <a:ext uri="{FF2B5EF4-FFF2-40B4-BE49-F238E27FC236}">
                <a16:creationId xmlns:a16="http://schemas.microsoft.com/office/drawing/2014/main" id="{444A9724-5D61-B045-DBAD-C4143698586C}"/>
              </a:ext>
            </a:extLst>
          </p:cNvPr>
          <p:cNvSpPr>
            <a:spLocks noGrp="1"/>
          </p:cNvSpPr>
          <p:nvPr>
            <p:ph type="subTitle" idx="1"/>
          </p:nvPr>
        </p:nvSpPr>
        <p:spPr/>
        <p:txBody>
          <a:bodyPr/>
          <a:lstStyle/>
          <a:p>
            <a:r>
              <a:rPr lang="en-GB" dirty="0"/>
              <a:t>The experimental results merely demonstrate Malus’s law </a:t>
            </a:r>
          </a:p>
        </p:txBody>
      </p:sp>
      <p:sp>
        <p:nvSpPr>
          <p:cNvPr id="4" name="Slide Number Placeholder 3">
            <a:extLst>
              <a:ext uri="{FF2B5EF4-FFF2-40B4-BE49-F238E27FC236}">
                <a16:creationId xmlns:a16="http://schemas.microsoft.com/office/drawing/2014/main" id="{426DB63F-1F2F-BF7D-9081-2677FDE9859E}"/>
              </a:ext>
            </a:extLst>
          </p:cNvPr>
          <p:cNvSpPr>
            <a:spLocks noGrp="1"/>
          </p:cNvSpPr>
          <p:nvPr>
            <p:ph type="sldNum" sz="quarter" idx="12"/>
          </p:nvPr>
        </p:nvSpPr>
        <p:spPr/>
        <p:txBody>
          <a:bodyPr/>
          <a:lstStyle/>
          <a:p>
            <a:fld id="{3F40EABB-3DAA-421E-80DD-FA096055E226}" type="slidenum">
              <a:rPr lang="en-GB" smtClean="0"/>
              <a:t>1</a:t>
            </a:fld>
            <a:endParaRPr lang="en-GB"/>
          </a:p>
        </p:txBody>
      </p:sp>
    </p:spTree>
    <p:extLst>
      <p:ext uri="{BB962C8B-B14F-4D97-AF65-F5344CB8AC3E}">
        <p14:creationId xmlns:p14="http://schemas.microsoft.com/office/powerpoint/2010/main" val="2883235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14167-50A6-0EE9-F054-AD696652B19B}"/>
              </a:ext>
            </a:extLst>
          </p:cNvPr>
          <p:cNvSpPr>
            <a:spLocks noGrp="1"/>
          </p:cNvSpPr>
          <p:nvPr>
            <p:ph type="title"/>
          </p:nvPr>
        </p:nvSpPr>
        <p:spPr>
          <a:xfrm>
            <a:off x="838200" y="365125"/>
            <a:ext cx="10515600" cy="460785"/>
          </a:xfrm>
        </p:spPr>
        <p:txBody>
          <a:bodyPr>
            <a:normAutofit/>
          </a:bodyPr>
          <a:lstStyle/>
          <a:p>
            <a:r>
              <a:rPr lang="en-GB" sz="1600" b="1" dirty="0">
                <a:latin typeface="Calibri" panose="020F0502020204030204" pitchFamily="34" charset="0"/>
                <a:ea typeface="Calibri" panose="020F0502020204030204" pitchFamily="34" charset="0"/>
                <a:cs typeface="Calibri" panose="020F0502020204030204" pitchFamily="34" charset="0"/>
              </a:rPr>
              <a:t>Details and other references</a:t>
            </a:r>
          </a:p>
        </p:txBody>
      </p:sp>
      <p:sp>
        <p:nvSpPr>
          <p:cNvPr id="3" name="Content Placeholder 2">
            <a:extLst>
              <a:ext uri="{FF2B5EF4-FFF2-40B4-BE49-F238E27FC236}">
                <a16:creationId xmlns:a16="http://schemas.microsoft.com/office/drawing/2014/main" id="{726421A5-04FA-49F9-72F5-A90726FC760E}"/>
              </a:ext>
            </a:extLst>
          </p:cNvPr>
          <p:cNvSpPr>
            <a:spLocks noGrp="1"/>
          </p:cNvSpPr>
          <p:nvPr>
            <p:ph idx="1"/>
          </p:nvPr>
        </p:nvSpPr>
        <p:spPr>
          <a:xfrm>
            <a:off x="838200" y="825910"/>
            <a:ext cx="10515600" cy="5351053"/>
          </a:xfrm>
        </p:spPr>
        <p:txBody>
          <a:bodyPr>
            <a:normAutofit fontScale="55000" lnSpcReduction="20000"/>
          </a:bodyPr>
          <a:lstStyle/>
          <a:p>
            <a:pPr marL="0" algn="just">
              <a:lnSpc>
                <a:spcPct val="120000"/>
              </a:lnSpc>
              <a:spcBef>
                <a:spcPts val="0"/>
              </a:spcBef>
              <a:buNone/>
            </a:pPr>
            <a:r>
              <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https://</a:t>
            </a:r>
            <a:r>
              <a:rPr lang="en-GB" sz="2400" u="sng" dirty="0" err="1">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physicsdetective.com</a:t>
            </a:r>
            <a:r>
              <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/quantum-entanglement-</a:t>
            </a:r>
            <a:r>
              <a:rPr lang="en-GB" sz="2400" u="sng" dirty="0" err="1">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i</a:t>
            </a:r>
            <a:r>
              <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a:t>
            </a:r>
            <a:endPar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algn="just">
              <a:lnSpc>
                <a:spcPct val="120000"/>
              </a:lnSpc>
              <a:spcBef>
                <a:spcPts val="0"/>
              </a:spcBef>
              <a:buNone/>
            </a:pPr>
            <a:r>
              <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https://</a:t>
            </a:r>
            <a:r>
              <a:rPr lang="en-GB" sz="2400" u="sng" dirty="0" err="1">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physicsdetective.com</a:t>
            </a:r>
            <a:r>
              <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/quantum-entanglement-ii/</a:t>
            </a:r>
            <a:endPar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algn="just">
              <a:lnSpc>
                <a:spcPct val="120000"/>
              </a:lnSpc>
              <a:spcBef>
                <a:spcPts val="0"/>
              </a:spcBef>
              <a:buNone/>
            </a:pPr>
            <a:r>
              <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4"/>
              </a:rPr>
              <a:t>https://</a:t>
            </a:r>
            <a:r>
              <a:rPr lang="en-GB" sz="2400" u="sng" dirty="0" err="1">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4"/>
              </a:rPr>
              <a:t>physicsdetective.com</a:t>
            </a:r>
            <a:r>
              <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4"/>
              </a:rPr>
              <a:t>/quantum-entanglement-is-scientific-fraud/</a:t>
            </a:r>
            <a:endPar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algn="just">
              <a:lnSpc>
                <a:spcPct val="120000"/>
              </a:lnSpc>
              <a:spcBef>
                <a:spcPts val="0"/>
              </a:spcBef>
              <a:buNone/>
            </a:pPr>
            <a:r>
              <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5"/>
              </a:rPr>
              <a:t>https://</a:t>
            </a:r>
            <a:r>
              <a:rPr lang="en-GB" sz="2400" u="sng" dirty="0" err="1">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5"/>
              </a:rPr>
              <a:t>physicsdetective.com</a:t>
            </a:r>
            <a:r>
              <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5"/>
              </a:rPr>
              <a:t>/</a:t>
            </a:r>
            <a:r>
              <a:rPr lang="en-GB" sz="2400" u="sng" dirty="0" err="1">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5"/>
              </a:rPr>
              <a:t>bertlmanns</a:t>
            </a:r>
            <a:r>
              <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5"/>
              </a:rPr>
              <a:t>-socks-and-the-nature-of-reality/</a:t>
            </a:r>
            <a:r>
              <a:rPr lang="en-GB"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pPr marL="0" algn="just">
              <a:lnSpc>
                <a:spcPct val="120000"/>
              </a:lnSpc>
              <a:spcBef>
                <a:spcPts val="0"/>
              </a:spcBef>
              <a:buNone/>
            </a:pPr>
            <a:r>
              <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6"/>
              </a:rPr>
              <a:t>https://</a:t>
            </a:r>
            <a:r>
              <a:rPr lang="en-GB" sz="2400" u="sng" dirty="0" err="1">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6"/>
              </a:rPr>
              <a:t>physicsdetective.com</a:t>
            </a:r>
            <a:r>
              <a:rPr lang="en-GB" sz="2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6"/>
              </a:rPr>
              <a:t>/there-is-no-quantum-entanglement/</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p>
            <a:pPr marL="0" algn="l">
              <a:lnSpc>
                <a:spcPct val="120000"/>
              </a:lnSpc>
              <a:spcBef>
                <a:spcPts val="0"/>
              </a:spcBef>
              <a:buNone/>
            </a:pPr>
            <a:endParaRPr lang="en-GB" sz="2000" dirty="0">
              <a:effectLst/>
              <a:latin typeface="Calibri" panose="020F0502020204030204" pitchFamily="34" charset="0"/>
              <a:ea typeface="Calibri" panose="020F0502020204030204" pitchFamily="34" charset="0"/>
              <a:cs typeface="Calibri" panose="020F0502020204030204" pitchFamily="34" charset="0"/>
            </a:endParaRPr>
          </a:p>
          <a:p>
            <a:pPr marL="0" algn="l">
              <a:lnSpc>
                <a:spcPct val="120000"/>
              </a:lnSpc>
              <a:spcBef>
                <a:spcPts val="0"/>
              </a:spcBef>
              <a:buNone/>
            </a:pP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7"/>
              </a:rPr>
              <a:t>A Comparison of Bell’s Theorem and Malus’s Law: Action-at-a-Distance is not Required in Order to Explain Results of Bell’s Theorem Experiments</a:t>
            </a:r>
            <a:r>
              <a:rPr lang="en-GB" sz="2400" dirty="0">
                <a:solidFill>
                  <a:srgbClr val="2F5496"/>
                </a:solidFill>
                <a:effectLst/>
                <a:latin typeface="Calibri" panose="020F0502020204030204" pitchFamily="34" charset="0"/>
                <a:ea typeface="Calibri" panose="020F0502020204030204" pitchFamily="34" charset="0"/>
                <a:cs typeface="Calibri" panose="020F0502020204030204" pitchFamily="34" charset="0"/>
              </a:rPr>
              <a:t> </a:t>
            </a:r>
            <a:r>
              <a:rPr lang="en-GB"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by Austin J Fearnley. </a:t>
            </a:r>
          </a:p>
          <a:p>
            <a:pPr marL="0" algn="l">
              <a:lnSpc>
                <a:spcPct val="120000"/>
              </a:lnSpc>
              <a:spcBef>
                <a:spcPts val="0"/>
              </a:spcBef>
              <a:buNone/>
            </a:pP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8"/>
              </a:rPr>
              <a:t>Disentangling entanglement</a:t>
            </a:r>
            <a:r>
              <a:rPr lang="en-GB" sz="2400" dirty="0">
                <a:effectLst/>
                <a:latin typeface="Calibri" panose="020F0502020204030204" pitchFamily="34" charset="0"/>
                <a:ea typeface="Calibri" panose="020F0502020204030204" pitchFamily="34" charset="0"/>
                <a:cs typeface="Calibri" panose="020F0502020204030204" pitchFamily="34" charset="0"/>
              </a:rPr>
              <a:t>  by Antony R Crofts, </a:t>
            </a: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9"/>
              </a:rPr>
              <a:t>Entanglement: A Contrarian View</a:t>
            </a:r>
            <a:r>
              <a:rPr lang="en-GB"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by A F </a:t>
            </a:r>
            <a:r>
              <a:rPr lang="en-GB" sz="2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Kracklauer</a:t>
            </a:r>
            <a:r>
              <a:rPr lang="en-GB"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0"/>
              </a:rPr>
              <a:t>Simple experimental setup for producing polarization-entangled photons</a:t>
            </a:r>
            <a:r>
              <a:rPr lang="en-GB" sz="2400" dirty="0">
                <a:effectLst/>
                <a:latin typeface="Calibri" panose="020F0502020204030204" pitchFamily="34" charset="0"/>
                <a:ea typeface="Calibri" panose="020F0502020204030204" pitchFamily="34" charset="0"/>
                <a:cs typeface="Calibri" panose="020F0502020204030204" pitchFamily="34" charset="0"/>
              </a:rPr>
              <a:t> by W </a:t>
            </a:r>
            <a:r>
              <a:rPr lang="en-GB" sz="2400" dirty="0" err="1">
                <a:effectLst/>
                <a:latin typeface="Calibri" panose="020F0502020204030204" pitchFamily="34" charset="0"/>
                <a:ea typeface="Calibri" panose="020F0502020204030204" pitchFamily="34" charset="0"/>
                <a:cs typeface="Calibri" panose="020F0502020204030204" pitchFamily="34" charset="0"/>
              </a:rPr>
              <a:t>Rojpattanakul</a:t>
            </a:r>
            <a:r>
              <a:rPr lang="en-GB" sz="2400" dirty="0">
                <a:effectLst/>
                <a:latin typeface="Calibri" panose="020F0502020204030204" pitchFamily="34" charset="0"/>
                <a:ea typeface="Calibri" panose="020F0502020204030204" pitchFamily="34" charset="0"/>
                <a:cs typeface="Calibri" panose="020F0502020204030204" pitchFamily="34" charset="0"/>
              </a:rPr>
              <a:t> et al.</a:t>
            </a:r>
          </a:p>
          <a:p>
            <a:pPr marL="0" algn="l">
              <a:lnSpc>
                <a:spcPct val="120000"/>
              </a:lnSpc>
              <a:spcBef>
                <a:spcPts val="0"/>
              </a:spcBef>
              <a:buNone/>
            </a:pP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1"/>
              </a:rPr>
              <a:t>Polarization Correlation of Entangled Photons Derived Without Using Non-local Interactions</a:t>
            </a:r>
            <a:r>
              <a:rPr lang="en-GB" sz="2400" dirty="0">
                <a:effectLst/>
                <a:latin typeface="Calibri" panose="020F0502020204030204" pitchFamily="34" charset="0"/>
                <a:ea typeface="Calibri" panose="020F0502020204030204" pitchFamily="34" charset="0"/>
                <a:cs typeface="Calibri" panose="020F0502020204030204" pitchFamily="34" charset="0"/>
              </a:rPr>
              <a:t>  by Kurt Jung, who said </a:t>
            </a:r>
            <a:r>
              <a:rPr lang="en-GB" sz="2400" i="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“In consequence Bell's inequalities are irrelevant”.</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p>
            <a:pPr marL="0" algn="l">
              <a:lnSpc>
                <a:spcPct val="120000"/>
              </a:lnSpc>
              <a:spcBef>
                <a:spcPts val="0"/>
              </a:spcBef>
              <a:buNone/>
            </a:pP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2"/>
              </a:rPr>
              <a:t>Analyzer Output Correlations Compared for Entangled or Non-entangled Photons</a:t>
            </a:r>
            <a:r>
              <a:rPr lang="en-GB" sz="2400" dirty="0">
                <a:solidFill>
                  <a:srgbClr val="2F5496"/>
                </a:solidFill>
                <a:effectLst/>
                <a:latin typeface="Calibri" panose="020F0502020204030204" pitchFamily="34" charset="0"/>
                <a:ea typeface="Calibri" panose="020F0502020204030204" pitchFamily="34" charset="0"/>
                <a:cs typeface="Calibri" panose="020F0502020204030204" pitchFamily="34" charset="0"/>
              </a:rPr>
              <a:t> </a:t>
            </a:r>
            <a:r>
              <a:rPr lang="en-GB" sz="2400" dirty="0">
                <a:effectLst/>
                <a:latin typeface="Calibri" panose="020F0502020204030204" pitchFamily="34" charset="0"/>
                <a:ea typeface="Calibri" panose="020F0502020204030204" pitchFamily="34" charset="0"/>
                <a:cs typeface="Calibri" panose="020F0502020204030204" pitchFamily="34" charset="0"/>
              </a:rPr>
              <a:t>by Gary Gordon, who said</a:t>
            </a:r>
            <a:r>
              <a:rPr lang="en-GB" sz="2400" i="1" dirty="0">
                <a:effectLst/>
                <a:latin typeface="Calibri" panose="020F0502020204030204" pitchFamily="34" charset="0"/>
                <a:ea typeface="Calibri" panose="020F0502020204030204" pitchFamily="34" charset="0"/>
                <a:cs typeface="Calibri" panose="020F0502020204030204" pitchFamily="34" charset="0"/>
              </a:rPr>
              <a:t> “</a:t>
            </a:r>
            <a:r>
              <a:rPr lang="en-GB" sz="2400" i="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Our predicted results for this non-entangled photon case are an exact match to those reported in the literature for the analysis and experimental outcomes for the entangled photon case”</a:t>
            </a:r>
            <a:r>
              <a:rPr lang="en-GB" sz="24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p>
            <a:pPr marL="0" algn="l">
              <a:lnSpc>
                <a:spcPct val="120000"/>
              </a:lnSpc>
              <a:spcBef>
                <a:spcPts val="0"/>
              </a:spcBef>
              <a:buNone/>
            </a:pP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3"/>
              </a:rPr>
              <a:t>A New Model for Linear Polarizing Filter</a:t>
            </a:r>
            <a:r>
              <a:rPr lang="en-GB" sz="2400" dirty="0">
                <a:solidFill>
                  <a:srgbClr val="2F5496"/>
                </a:solidFill>
                <a:effectLst/>
                <a:latin typeface="Calibri" panose="020F0502020204030204" pitchFamily="34" charset="0"/>
                <a:ea typeface="Calibri" panose="020F0502020204030204" pitchFamily="34" charset="0"/>
                <a:cs typeface="Calibri" panose="020F0502020204030204" pitchFamily="34" charset="0"/>
              </a:rPr>
              <a:t> by Herb Savage, who said</a:t>
            </a:r>
            <a:r>
              <a:rPr lang="en-GB" sz="2400" i="1" dirty="0">
                <a:solidFill>
                  <a:srgbClr val="2F5496"/>
                </a:solidFill>
                <a:effectLst/>
                <a:latin typeface="Calibri" panose="020F0502020204030204" pitchFamily="34" charset="0"/>
                <a:ea typeface="Calibri" panose="020F0502020204030204" pitchFamily="34" charset="0"/>
                <a:cs typeface="Calibri" panose="020F0502020204030204" pitchFamily="34" charset="0"/>
              </a:rPr>
              <a:t> “</a:t>
            </a:r>
            <a:r>
              <a:rPr lang="en-GB" sz="2400" i="1" dirty="0">
                <a:solidFill>
                  <a:srgbClr val="494949"/>
                </a:solidFill>
                <a:effectLst/>
                <a:latin typeface="Calibri" panose="020F0502020204030204" pitchFamily="34" charset="0"/>
                <a:ea typeface="Calibri" panose="020F0502020204030204" pitchFamily="34" charset="0"/>
                <a:cs typeface="Calibri" panose="020F0502020204030204" pitchFamily="34" charset="0"/>
              </a:rPr>
              <a:t>This new single-photon model for a linear polarizing filter shows the same apparent violation of Bell's theorem as current loophole-free experiments”.</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p>
            <a:pPr marL="0" algn="just">
              <a:lnSpc>
                <a:spcPct val="120000"/>
              </a:lnSpc>
              <a:spcBef>
                <a:spcPts val="0"/>
              </a:spcBef>
              <a:buNone/>
            </a:pP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4"/>
              </a:rPr>
              <a:t>Fatal_Flaws_in_Bell’s_Inequality_Analyses_Omitting_Malus_Law_and_Wave_Physics_Born_Rule</a:t>
            </a:r>
            <a:r>
              <a:rPr lang="en-GB" sz="2400" dirty="0">
                <a:effectLst/>
                <a:latin typeface="Calibri" panose="020F0502020204030204" pitchFamily="34" charset="0"/>
                <a:ea typeface="Calibri" panose="020F0502020204030204" pitchFamily="34" charset="0"/>
                <a:cs typeface="Calibri" panose="020F0502020204030204" pitchFamily="34" charset="0"/>
              </a:rPr>
              <a:t> by Arthur S Dixon. who talked about the conscious or negligent omission of Malus’ law in the furtherance of scientific fame and fortune. He refers to </a:t>
            </a: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5"/>
              </a:rPr>
              <a:t>a paper</a:t>
            </a:r>
            <a:r>
              <a:rPr lang="en-GB" sz="2400" dirty="0">
                <a:effectLst/>
                <a:latin typeface="Calibri" panose="020F0502020204030204" pitchFamily="34" charset="0"/>
                <a:ea typeface="Calibri" panose="020F0502020204030204" pitchFamily="34" charset="0"/>
                <a:cs typeface="Calibri" panose="020F0502020204030204" pitchFamily="34" charset="0"/>
              </a:rPr>
              <a:t> called </a:t>
            </a: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6"/>
              </a:rPr>
              <a:t>Bell's Theorem and Einstein's ‘Spooky Actions’ from a Simple Thought Experiment: The Physics Teacher</a:t>
            </a:r>
            <a:r>
              <a:rPr lang="en-GB" sz="2400" dirty="0">
                <a:effectLst/>
                <a:latin typeface="Calibri" panose="020F0502020204030204" pitchFamily="34" charset="0"/>
                <a:ea typeface="Calibri" panose="020F0502020204030204" pitchFamily="34" charset="0"/>
                <a:cs typeface="Calibri" panose="020F0502020204030204" pitchFamily="34" charset="0"/>
              </a:rPr>
              <a:t> by Fred Kuttner and </a:t>
            </a:r>
            <a:r>
              <a:rPr lang="en-GB" sz="2400" u="none" strike="noStrike"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7"/>
              </a:rPr>
              <a:t>Bruce Rosenblum</a:t>
            </a:r>
            <a:r>
              <a:rPr lang="en-GB" sz="2400" dirty="0">
                <a:effectLst/>
                <a:latin typeface="Calibri" panose="020F0502020204030204" pitchFamily="34" charset="0"/>
                <a:ea typeface="Calibri" panose="020F0502020204030204" pitchFamily="34" charset="0"/>
                <a:cs typeface="Calibri" panose="020F0502020204030204" pitchFamily="34" charset="0"/>
              </a:rPr>
              <a:t> who give a reference 11 to Malus’s law on page 128.  </a:t>
            </a:r>
          </a:p>
          <a:p>
            <a:pPr marL="0" algn="l">
              <a:lnSpc>
                <a:spcPct val="120000"/>
              </a:lnSpc>
              <a:spcBef>
                <a:spcPts val="0"/>
              </a:spcBef>
              <a:buNone/>
            </a:pP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8"/>
              </a:rPr>
              <a:t>Rotational Invariance, Phase Relationships and the Quantum Entanglement Illusion</a:t>
            </a:r>
            <a:r>
              <a:rPr lang="en-GB" sz="2400" dirty="0">
                <a:effectLst/>
                <a:latin typeface="Calibri" panose="020F0502020204030204" pitchFamily="34" charset="0"/>
                <a:ea typeface="Calibri" panose="020F0502020204030204" pitchFamily="34" charset="0"/>
                <a:cs typeface="Calibri" panose="020F0502020204030204" pitchFamily="34" charset="0"/>
              </a:rPr>
              <a:t> by Caroline H Thompson, along with </a:t>
            </a: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9"/>
              </a:rPr>
              <a:t>The tangled methods of quantum entanglement experiments</a:t>
            </a:r>
            <a:r>
              <a:rPr lang="en-GB" sz="2400" dirty="0">
                <a:effectLst/>
                <a:latin typeface="Calibri" panose="020F0502020204030204" pitchFamily="34" charset="0"/>
                <a:ea typeface="Calibri" panose="020F0502020204030204" pitchFamily="34" charset="0"/>
                <a:cs typeface="Calibri" panose="020F0502020204030204" pitchFamily="34" charset="0"/>
              </a:rPr>
              <a:t> . She said </a:t>
            </a:r>
            <a:r>
              <a:rPr lang="en-GB" sz="2400" i="1" dirty="0">
                <a:effectLst/>
                <a:latin typeface="Calibri" panose="020F0502020204030204" pitchFamily="34" charset="0"/>
                <a:ea typeface="Calibri" panose="020F0502020204030204" pitchFamily="34" charset="0"/>
                <a:cs typeface="Calibri" panose="020F0502020204030204" pitchFamily="34" charset="0"/>
              </a:rPr>
              <a:t>“They appear to be rejecting papers that endanger the accepted dogma”</a:t>
            </a:r>
            <a:r>
              <a:rPr lang="en-GB" sz="2400" dirty="0">
                <a:effectLst/>
                <a:latin typeface="Calibri" panose="020F0502020204030204" pitchFamily="34" charset="0"/>
                <a:ea typeface="Calibri" panose="020F0502020204030204" pitchFamily="34" charset="0"/>
                <a:cs typeface="Calibri" panose="020F0502020204030204" pitchFamily="34" charset="0"/>
              </a:rPr>
              <a:t>.</a:t>
            </a:r>
          </a:p>
          <a:p>
            <a:pPr marL="0" algn="l">
              <a:lnSpc>
                <a:spcPct val="120000"/>
              </a:lnSpc>
              <a:spcBef>
                <a:spcPts val="0"/>
              </a:spcBef>
              <a:buNone/>
            </a:pP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0"/>
              </a:rPr>
              <a:t>Classical Interpretation of EPR- Bell Test Photon Correlation Experiments</a:t>
            </a:r>
            <a:r>
              <a:rPr lang="en-GB" sz="2400" dirty="0">
                <a:effectLst/>
                <a:latin typeface="Calibri" panose="020F0502020204030204" pitchFamily="34" charset="0"/>
                <a:ea typeface="Calibri" panose="020F0502020204030204" pitchFamily="34" charset="0"/>
                <a:cs typeface="Calibri" panose="020F0502020204030204" pitchFamily="34" charset="0"/>
              </a:rPr>
              <a:t> by Thomas Smid. </a:t>
            </a:r>
          </a:p>
          <a:p>
            <a:pPr marL="0" algn="l">
              <a:lnSpc>
                <a:spcPct val="120000"/>
              </a:lnSpc>
              <a:spcBef>
                <a:spcPts val="0"/>
              </a:spcBef>
              <a:buNone/>
            </a:pP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1"/>
              </a:rPr>
              <a:t>Experimental Counterexample to Bell’s Locality Criterion</a:t>
            </a:r>
            <a:r>
              <a:rPr lang="en-GB" sz="2400" dirty="0">
                <a:effectLst/>
                <a:latin typeface="Calibri" panose="020F0502020204030204" pitchFamily="34" charset="0"/>
                <a:ea typeface="Calibri" panose="020F0502020204030204" pitchFamily="34" charset="0"/>
                <a:cs typeface="Calibri" panose="020F0502020204030204" pitchFamily="34" charset="0"/>
              </a:rPr>
              <a:t> by Ghenadie N. Mardari who said </a:t>
            </a:r>
            <a:r>
              <a:rPr lang="en-GB" sz="2400" i="1" dirty="0">
                <a:effectLst/>
                <a:latin typeface="Calibri" panose="020F0502020204030204" pitchFamily="34" charset="0"/>
                <a:ea typeface="Calibri" panose="020F0502020204030204" pitchFamily="34" charset="0"/>
                <a:cs typeface="Calibri" panose="020F0502020204030204" pitchFamily="34" charset="0"/>
              </a:rPr>
              <a:t>“If polarization measurements are interpreted as transformations, then there is no mystery to explain”, </a:t>
            </a:r>
            <a:r>
              <a:rPr lang="en-GB"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2"/>
              </a:rPr>
              <a:t>Visualization of quantum entanglement</a:t>
            </a:r>
            <a:r>
              <a:rPr lang="en-GB" sz="2400" dirty="0">
                <a:effectLst/>
                <a:latin typeface="Calibri" panose="020F0502020204030204" pitchFamily="34" charset="0"/>
                <a:ea typeface="Calibri" panose="020F0502020204030204" pitchFamily="34" charset="0"/>
                <a:cs typeface="Calibri" panose="020F0502020204030204" pitchFamily="34" charset="0"/>
              </a:rPr>
              <a:t> by Stefan Heusler.</a:t>
            </a:r>
          </a:p>
          <a:p>
            <a:endParaRPr lang="en-GB" dirty="0"/>
          </a:p>
        </p:txBody>
      </p:sp>
      <p:sp>
        <p:nvSpPr>
          <p:cNvPr id="4" name="Slide Number Placeholder 3">
            <a:extLst>
              <a:ext uri="{FF2B5EF4-FFF2-40B4-BE49-F238E27FC236}">
                <a16:creationId xmlns:a16="http://schemas.microsoft.com/office/drawing/2014/main" id="{64D30D46-0EF3-3DE2-B399-B338325658A1}"/>
              </a:ext>
            </a:extLst>
          </p:cNvPr>
          <p:cNvSpPr>
            <a:spLocks noGrp="1"/>
          </p:cNvSpPr>
          <p:nvPr>
            <p:ph type="sldNum" sz="quarter" idx="12"/>
          </p:nvPr>
        </p:nvSpPr>
        <p:spPr/>
        <p:txBody>
          <a:bodyPr/>
          <a:lstStyle/>
          <a:p>
            <a:fld id="{3F40EABB-3DAA-421E-80DD-FA096055E226}" type="slidenum">
              <a:rPr lang="en-GB" smtClean="0"/>
              <a:t>10</a:t>
            </a:fld>
            <a:endParaRPr lang="en-GB"/>
          </a:p>
        </p:txBody>
      </p:sp>
    </p:spTree>
    <p:extLst>
      <p:ext uri="{BB962C8B-B14F-4D97-AF65-F5344CB8AC3E}">
        <p14:creationId xmlns:p14="http://schemas.microsoft.com/office/powerpoint/2010/main" val="2101485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B6726-2954-9EA7-9BCD-43992971BF70}"/>
              </a:ext>
            </a:extLst>
          </p:cNvPr>
          <p:cNvSpPr>
            <a:spLocks noGrp="1"/>
          </p:cNvSpPr>
          <p:nvPr>
            <p:ph type="title"/>
          </p:nvPr>
        </p:nvSpPr>
        <p:spPr>
          <a:xfrm>
            <a:off x="838200" y="365126"/>
            <a:ext cx="10515600" cy="450952"/>
          </a:xfrm>
        </p:spPr>
        <p:txBody>
          <a:bodyPr/>
          <a:lstStyle/>
          <a:p>
            <a:r>
              <a:rPr lang="en-GB" sz="1800" b="1" dirty="0">
                <a:solidFill>
                  <a:srgbClr val="000000"/>
                </a:solidFill>
                <a:effectLst/>
                <a:latin typeface="Calibri" panose="020F0502020204030204" pitchFamily="34" charset="0"/>
                <a:ea typeface="Calibri" panose="020F0502020204030204" pitchFamily="34" charset="0"/>
              </a:rPr>
              <a:t>History:</a:t>
            </a:r>
            <a:endParaRPr lang="en-GB" dirty="0"/>
          </a:p>
        </p:txBody>
      </p:sp>
      <p:sp>
        <p:nvSpPr>
          <p:cNvPr id="3" name="Content Placeholder 2">
            <a:extLst>
              <a:ext uri="{FF2B5EF4-FFF2-40B4-BE49-F238E27FC236}">
                <a16:creationId xmlns:a16="http://schemas.microsoft.com/office/drawing/2014/main" id="{1BBEC347-1F65-C434-8F24-E7E52D59F7E3}"/>
              </a:ext>
            </a:extLst>
          </p:cNvPr>
          <p:cNvSpPr>
            <a:spLocks noGrp="1"/>
          </p:cNvSpPr>
          <p:nvPr>
            <p:ph idx="1"/>
          </p:nvPr>
        </p:nvSpPr>
        <p:spPr>
          <a:xfrm>
            <a:off x="838200" y="816078"/>
            <a:ext cx="10515600" cy="5360885"/>
          </a:xfrm>
        </p:spPr>
        <p:txBody>
          <a:bodyPr>
            <a:normAutofit fontScale="85000" lnSpcReduction="20000"/>
          </a:bodyPr>
          <a:lstStyle/>
          <a:p>
            <a:pPr marL="0" indent="0" algn="just">
              <a:lnSpc>
                <a:spcPct val="115000"/>
              </a:lnSpc>
              <a:spcBef>
                <a:spcPts val="600"/>
              </a:spcBef>
              <a:buNone/>
            </a:pPr>
            <a:r>
              <a:rPr lang="en-GB" sz="1800" b="1" dirty="0">
                <a:solidFill>
                  <a:srgbClr val="000000"/>
                </a:solidFill>
                <a:effectLst/>
                <a:latin typeface="Calibri" panose="020F0502020204030204" pitchFamily="34" charset="0"/>
                <a:ea typeface="Calibri" panose="020F0502020204030204" pitchFamily="34" charset="0"/>
              </a:rPr>
              <a:t>1935</a:t>
            </a:r>
            <a:r>
              <a:rPr lang="en-GB" sz="1800" u="sng" dirty="0">
                <a:solidFill>
                  <a:srgbClr val="2330E0"/>
                </a:solidFill>
                <a:effectLst/>
                <a:latin typeface="Calibri" panose="020F0502020204030204" pitchFamily="34" charset="0"/>
                <a:ea typeface="Calibri" panose="020F0502020204030204" pitchFamily="34" charset="0"/>
                <a:hlinkClick r:id="rId2"/>
              </a:rPr>
              <a:t>:</a:t>
            </a:r>
            <a:r>
              <a:rPr lang="en-GB" sz="1800" dirty="0">
                <a:solidFill>
                  <a:srgbClr val="000000"/>
                </a:solidFill>
                <a:effectLst/>
                <a:latin typeface="Calibri" panose="020F0502020204030204" pitchFamily="34" charset="0"/>
                <a:ea typeface="Calibri" panose="020F0502020204030204" pitchFamily="34" charset="0"/>
              </a:rPr>
              <a:t> Einstein, Podolsky, and Rosen </a:t>
            </a:r>
            <a:r>
              <a:rPr lang="en-GB" sz="1800" u="sng" dirty="0">
                <a:solidFill>
                  <a:srgbClr val="2330E0"/>
                </a:solidFill>
                <a:effectLst/>
                <a:latin typeface="Calibri" panose="020F0502020204030204" pitchFamily="34" charset="0"/>
                <a:ea typeface="Calibri" panose="020F0502020204030204" pitchFamily="34" charset="0"/>
                <a:hlinkClick r:id="rId2"/>
              </a:rPr>
              <a:t>said</a:t>
            </a:r>
            <a:r>
              <a:rPr lang="en-GB" sz="1800" dirty="0">
                <a:solidFill>
                  <a:srgbClr val="000000"/>
                </a:solidFill>
                <a:effectLst/>
                <a:latin typeface="Calibri" panose="020F0502020204030204" pitchFamily="34" charset="0"/>
                <a:ea typeface="Calibri" panose="020F0502020204030204" pitchFamily="34" charset="0"/>
              </a:rPr>
              <a:t> quantum mechanics must be incomplete because it predicts a system in two different states at the same time. Bohr gave a dismissive </a:t>
            </a:r>
            <a:r>
              <a:rPr lang="en-GB" sz="1800" u="sng" dirty="0">
                <a:solidFill>
                  <a:srgbClr val="2330E0"/>
                </a:solidFill>
                <a:effectLst/>
                <a:latin typeface="Calibri" panose="020F0502020204030204" pitchFamily="34" charset="0"/>
                <a:ea typeface="Calibri" panose="020F0502020204030204" pitchFamily="34" charset="0"/>
                <a:hlinkClick r:id="rId3"/>
              </a:rPr>
              <a:t>reply</a:t>
            </a:r>
            <a:r>
              <a:rPr lang="en-GB" sz="1800" dirty="0">
                <a:solidFill>
                  <a:srgbClr val="000000"/>
                </a:solidFill>
                <a:effectLst/>
                <a:latin typeface="Calibri" panose="020F0502020204030204" pitchFamily="34" charset="0"/>
                <a:ea typeface="Calibri" panose="020F0502020204030204" pitchFamily="34" charset="0"/>
              </a:rPr>
              <a:t> saying </a:t>
            </a:r>
            <a:r>
              <a:rPr lang="en-GB" sz="1800" b="1" dirty="0">
                <a:solidFill>
                  <a:srgbClr val="000000"/>
                </a:solidFill>
                <a:effectLst/>
                <a:latin typeface="Calibri" panose="020F0502020204030204" pitchFamily="34" charset="0"/>
                <a:ea typeface="Calibri" panose="020F0502020204030204" pitchFamily="34" charset="0"/>
              </a:rPr>
              <a:t>spooky action at a distance</a:t>
            </a:r>
            <a:r>
              <a:rPr lang="en-GB" sz="1800" dirty="0">
                <a:solidFill>
                  <a:srgbClr val="000000"/>
                </a:solidFill>
                <a:effectLst/>
                <a:latin typeface="Calibri" panose="020F0502020204030204" pitchFamily="34" charset="0"/>
                <a:ea typeface="Calibri" panose="020F0502020204030204" pitchFamily="34" charset="0"/>
              </a:rPr>
              <a:t> could occur. Then Schrödinger came up with </a:t>
            </a:r>
            <a:r>
              <a:rPr lang="en-GB" sz="1800" u="sng" dirty="0">
                <a:solidFill>
                  <a:srgbClr val="2330E0"/>
                </a:solidFill>
                <a:effectLst/>
                <a:latin typeface="Calibri" panose="020F0502020204030204" pitchFamily="34" charset="0"/>
                <a:ea typeface="Calibri" panose="020F0502020204030204" pitchFamily="34" charset="0"/>
                <a:hlinkClick r:id="rId4"/>
              </a:rPr>
              <a:t>a</a:t>
            </a:r>
            <a:r>
              <a:rPr lang="en-GB" sz="1800" dirty="0">
                <a:solidFill>
                  <a:srgbClr val="000000"/>
                </a:solidFill>
                <a:effectLst/>
                <a:latin typeface="Calibri" panose="020F0502020204030204" pitchFamily="34" charset="0"/>
                <a:ea typeface="Calibri" panose="020F0502020204030204" pitchFamily="34" charset="0"/>
              </a:rPr>
              <a:t> </a:t>
            </a:r>
            <a:r>
              <a:rPr lang="en-GB" sz="1800" u="sng" dirty="0">
                <a:solidFill>
                  <a:srgbClr val="2330E0"/>
                </a:solidFill>
                <a:effectLst/>
                <a:latin typeface="Calibri" panose="020F0502020204030204" pitchFamily="34" charset="0"/>
                <a:ea typeface="Calibri" panose="020F0502020204030204" pitchFamily="34" charset="0"/>
                <a:hlinkClick r:id="rId5"/>
              </a:rPr>
              <a:t>paper</a:t>
            </a:r>
            <a:r>
              <a:rPr lang="en-GB" sz="1800" dirty="0">
                <a:solidFill>
                  <a:srgbClr val="000000"/>
                </a:solidFill>
                <a:effectLst/>
                <a:latin typeface="Calibri" panose="020F0502020204030204" pitchFamily="34" charset="0"/>
                <a:ea typeface="Calibri" panose="020F0502020204030204" pitchFamily="34" charset="0"/>
              </a:rPr>
              <a:t> where he introduced the word “</a:t>
            </a:r>
            <a:r>
              <a:rPr lang="en-GB" sz="1800" b="1" dirty="0">
                <a:solidFill>
                  <a:srgbClr val="000000"/>
                </a:solidFill>
                <a:effectLst/>
                <a:latin typeface="Calibri" panose="020F0502020204030204" pitchFamily="34" charset="0"/>
                <a:ea typeface="Calibri" panose="020F0502020204030204" pitchFamily="34" charset="0"/>
              </a:rPr>
              <a:t>entanglement</a:t>
            </a:r>
            <a:r>
              <a:rPr lang="en-GB" sz="1800" dirty="0">
                <a:solidFill>
                  <a:srgbClr val="000000"/>
                </a:solidFill>
                <a:effectLst/>
                <a:latin typeface="Calibri" panose="020F0502020204030204" pitchFamily="34" charset="0"/>
                <a:ea typeface="Calibri" panose="020F0502020204030204" pitchFamily="34" charset="0"/>
              </a:rPr>
              <a:t>”, </a:t>
            </a:r>
            <a:r>
              <a:rPr lang="en-GB" sz="1800" u="sng" dirty="0">
                <a:solidFill>
                  <a:srgbClr val="2330E0"/>
                </a:solidFill>
                <a:effectLst/>
                <a:latin typeface="Calibri" panose="020F0502020204030204" pitchFamily="34" charset="0"/>
                <a:ea typeface="Calibri" panose="020F0502020204030204" pitchFamily="34" charset="0"/>
                <a:hlinkClick r:id="rId6"/>
              </a:rPr>
              <a:t>a</a:t>
            </a:r>
            <a:r>
              <a:rPr lang="en-GB" sz="1800" dirty="0">
                <a:solidFill>
                  <a:srgbClr val="000000"/>
                </a:solidFill>
                <a:effectLst/>
                <a:latin typeface="Calibri" panose="020F0502020204030204" pitchFamily="34" charset="0"/>
                <a:ea typeface="Calibri" panose="020F0502020204030204" pitchFamily="34" charset="0"/>
              </a:rPr>
              <a:t> </a:t>
            </a:r>
            <a:r>
              <a:rPr lang="en-GB" sz="1800" u="sng" dirty="0">
                <a:solidFill>
                  <a:srgbClr val="2330E0"/>
                </a:solidFill>
                <a:effectLst/>
                <a:latin typeface="Calibri" panose="020F0502020204030204" pitchFamily="34" charset="0"/>
                <a:ea typeface="Calibri" panose="020F0502020204030204" pitchFamily="34" charset="0"/>
                <a:hlinkClick r:id="rId7"/>
              </a:rPr>
              <a:t>paper</a:t>
            </a:r>
            <a:r>
              <a:rPr lang="en-GB" sz="1800" dirty="0">
                <a:solidFill>
                  <a:srgbClr val="000000"/>
                </a:solidFill>
                <a:effectLst/>
                <a:latin typeface="Calibri" panose="020F0502020204030204" pitchFamily="34" charset="0"/>
                <a:ea typeface="Calibri" panose="020F0502020204030204" pitchFamily="34" charset="0"/>
              </a:rPr>
              <a:t> where he used his </a:t>
            </a:r>
            <a:r>
              <a:rPr lang="en-GB" sz="1800" b="1" dirty="0">
                <a:solidFill>
                  <a:srgbClr val="000000"/>
                </a:solidFill>
                <a:effectLst/>
                <a:latin typeface="Calibri" panose="020F0502020204030204" pitchFamily="34" charset="0"/>
                <a:ea typeface="Calibri" panose="020F0502020204030204" pitchFamily="34" charset="0"/>
              </a:rPr>
              <a:t>cat</a:t>
            </a:r>
            <a:r>
              <a:rPr lang="en-GB" sz="1800" dirty="0">
                <a:solidFill>
                  <a:srgbClr val="000000"/>
                </a:solidFill>
                <a:effectLst/>
                <a:latin typeface="Calibri" panose="020F0502020204030204" pitchFamily="34" charset="0"/>
                <a:ea typeface="Calibri" panose="020F0502020204030204" pitchFamily="34" charset="0"/>
              </a:rPr>
              <a:t> to show how ridiculous the two-state situation was, and </a:t>
            </a:r>
            <a:r>
              <a:rPr lang="en-GB" sz="1800" u="sng" dirty="0">
                <a:solidFill>
                  <a:srgbClr val="2330E0"/>
                </a:solidFill>
                <a:effectLst/>
                <a:latin typeface="Calibri" panose="020F0502020204030204" pitchFamily="34" charset="0"/>
                <a:ea typeface="Calibri" panose="020F0502020204030204" pitchFamily="34" charset="0"/>
                <a:hlinkClick r:id="rId8"/>
              </a:rPr>
              <a:t>a</a:t>
            </a:r>
            <a:r>
              <a:rPr lang="en-GB" sz="1800" dirty="0">
                <a:solidFill>
                  <a:srgbClr val="000000"/>
                </a:solidFill>
                <a:effectLst/>
                <a:latin typeface="Calibri" panose="020F0502020204030204" pitchFamily="34" charset="0"/>
                <a:ea typeface="Calibri" panose="020F0502020204030204" pitchFamily="34" charset="0"/>
              </a:rPr>
              <a:t> </a:t>
            </a:r>
            <a:r>
              <a:rPr lang="en-GB" sz="1800" u="sng" dirty="0">
                <a:solidFill>
                  <a:srgbClr val="2330E0"/>
                </a:solidFill>
                <a:effectLst/>
                <a:latin typeface="Calibri" panose="020F0502020204030204" pitchFamily="34" charset="0"/>
                <a:ea typeface="Calibri" panose="020F0502020204030204" pitchFamily="34" charset="0"/>
                <a:hlinkClick r:id="rId9"/>
              </a:rPr>
              <a:t>paper</a:t>
            </a:r>
            <a:r>
              <a:rPr lang="en-GB" sz="1800" dirty="0">
                <a:solidFill>
                  <a:srgbClr val="000000"/>
                </a:solidFill>
                <a:effectLst/>
                <a:latin typeface="Calibri" panose="020F0502020204030204" pitchFamily="34" charset="0"/>
                <a:ea typeface="Calibri" panose="020F0502020204030204" pitchFamily="34" charset="0"/>
              </a:rPr>
              <a:t> saying he found spooky action at a distance to be repugnant. He also </a:t>
            </a:r>
            <a:r>
              <a:rPr lang="en-GB" sz="1800" u="sng" dirty="0">
                <a:solidFill>
                  <a:srgbClr val="2330E0"/>
                </a:solidFill>
                <a:effectLst/>
                <a:latin typeface="Calibri" panose="020F0502020204030204" pitchFamily="34" charset="0"/>
                <a:ea typeface="Calibri" panose="020F0502020204030204" pitchFamily="34" charset="0"/>
                <a:hlinkClick r:id="rId10"/>
              </a:rPr>
              <a:t>compared it</a:t>
            </a:r>
            <a:r>
              <a:rPr lang="en-GB" sz="1800" dirty="0">
                <a:solidFill>
                  <a:srgbClr val="000000"/>
                </a:solidFill>
                <a:effectLst/>
                <a:latin typeface="Calibri" panose="020F0502020204030204" pitchFamily="34" charset="0"/>
                <a:ea typeface="Calibri" panose="020F0502020204030204" pitchFamily="34" charset="0"/>
              </a:rPr>
              <a:t> to </a:t>
            </a:r>
            <a:r>
              <a:rPr lang="en-GB" sz="1800" b="1" dirty="0">
                <a:solidFill>
                  <a:srgbClr val="000000"/>
                </a:solidFill>
                <a:effectLst/>
                <a:latin typeface="Calibri" panose="020F0502020204030204" pitchFamily="34" charset="0"/>
                <a:ea typeface="Calibri" panose="020F0502020204030204" pitchFamily="34" charset="0"/>
              </a:rPr>
              <a:t>Voodoo</a:t>
            </a:r>
            <a:r>
              <a:rPr lang="en-GB" sz="1800" dirty="0">
                <a:solidFill>
                  <a:srgbClr val="000000"/>
                </a:solidFill>
                <a:effectLst/>
                <a:latin typeface="Calibri" panose="020F0502020204030204" pitchFamily="34" charset="0"/>
                <a:ea typeface="Calibri" panose="020F0502020204030204" pitchFamily="34" charset="0"/>
              </a:rPr>
              <a:t> magic, where a savage </a:t>
            </a:r>
            <a:r>
              <a:rPr lang="en-GB" sz="1800" i="1" dirty="0">
                <a:solidFill>
                  <a:srgbClr val="000000"/>
                </a:solidFill>
                <a:effectLst/>
                <a:latin typeface="Calibri" panose="020F0502020204030204" pitchFamily="34" charset="0"/>
                <a:ea typeface="Calibri" panose="020F0502020204030204" pitchFamily="34" charset="0"/>
              </a:rPr>
              <a:t>“believes that he can harm his enemy by piercing the enemy’s image with a needle</a:t>
            </a:r>
            <a:r>
              <a:rPr lang="en-GB" sz="1800" dirty="0">
                <a:solidFill>
                  <a:srgbClr val="000000"/>
                </a:solidFill>
                <a:effectLst/>
                <a:latin typeface="Calibri" panose="020F0502020204030204" pitchFamily="34" charset="0"/>
                <a:ea typeface="Calibri" panose="020F0502020204030204" pitchFamily="34" charset="0"/>
              </a:rPr>
              <a:t>”.  </a:t>
            </a:r>
            <a:endParaRPr lang="en-GB" sz="1800" dirty="0">
              <a:effectLst/>
              <a:latin typeface="Times New Roman" panose="02020603050405020304" pitchFamily="18" charset="0"/>
              <a:ea typeface="Times New Roman" panose="02020603050405020304" pitchFamily="18" charset="0"/>
            </a:endParaRPr>
          </a:p>
          <a:p>
            <a:pPr marL="0" indent="0" algn="just">
              <a:lnSpc>
                <a:spcPct val="115000"/>
              </a:lnSpc>
              <a:spcBef>
                <a:spcPts val="1200"/>
              </a:spcBef>
              <a:spcAft>
                <a:spcPts val="1200"/>
              </a:spcAft>
              <a:buNone/>
            </a:pPr>
            <a:r>
              <a:rPr lang="en-GB" sz="1800" b="1" dirty="0">
                <a:solidFill>
                  <a:srgbClr val="000000"/>
                </a:solidFill>
                <a:effectLst/>
                <a:latin typeface="Calibri" panose="020F0502020204030204" pitchFamily="34" charset="0"/>
                <a:ea typeface="Calibri" panose="020F0502020204030204" pitchFamily="34" charset="0"/>
              </a:rPr>
              <a:t>1952</a:t>
            </a:r>
            <a:r>
              <a:rPr lang="en-GB" sz="1800" dirty="0">
                <a:solidFill>
                  <a:srgbClr val="000000"/>
                </a:solidFill>
                <a:effectLst/>
                <a:latin typeface="Calibri" panose="020F0502020204030204" pitchFamily="34" charset="0"/>
                <a:ea typeface="Calibri" panose="020F0502020204030204" pitchFamily="34" charset="0"/>
              </a:rPr>
              <a:t>: Bohm came up with two </a:t>
            </a:r>
            <a:r>
              <a:rPr lang="en-GB" sz="1800" u="sng" dirty="0">
                <a:solidFill>
                  <a:srgbClr val="2330E0"/>
                </a:solidFill>
                <a:effectLst/>
                <a:latin typeface="Calibri" panose="020F0502020204030204" pitchFamily="34" charset="0"/>
                <a:ea typeface="Calibri" panose="020F0502020204030204" pitchFamily="34" charset="0"/>
                <a:hlinkClick r:id="rId11"/>
              </a:rPr>
              <a:t>hidden</a:t>
            </a:r>
            <a:r>
              <a:rPr lang="en-GB" sz="1800" dirty="0">
                <a:solidFill>
                  <a:srgbClr val="000000"/>
                </a:solidFill>
                <a:effectLst/>
                <a:latin typeface="Calibri" panose="020F0502020204030204" pitchFamily="34" charset="0"/>
                <a:ea typeface="Calibri" panose="020F0502020204030204" pitchFamily="34" charset="0"/>
              </a:rPr>
              <a:t> </a:t>
            </a:r>
            <a:r>
              <a:rPr lang="en-GB" sz="1800" u="sng" dirty="0">
                <a:solidFill>
                  <a:srgbClr val="2330E0"/>
                </a:solidFill>
                <a:effectLst/>
                <a:latin typeface="Calibri" panose="020F0502020204030204" pitchFamily="34" charset="0"/>
                <a:ea typeface="Calibri" panose="020F0502020204030204" pitchFamily="34" charset="0"/>
                <a:hlinkClick r:id="rId12"/>
              </a:rPr>
              <a:t>variables</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a:solidFill>
                  <a:srgbClr val="000000"/>
                </a:solidFill>
                <a:effectLst/>
                <a:latin typeface="Calibri" panose="020F0502020204030204" pitchFamily="34" charset="0"/>
                <a:ea typeface="Calibri" panose="020F0502020204030204" pitchFamily="34" charset="0"/>
              </a:rPr>
              <a:t>papers which retained the spooky action at a distance. He also came up with a proposed </a:t>
            </a:r>
            <a:r>
              <a:rPr lang="en-GB" sz="1800" u="sng" dirty="0" err="1">
                <a:solidFill>
                  <a:srgbClr val="000000"/>
                </a:solidFill>
                <a:effectLst/>
                <a:latin typeface="Calibri" panose="020F0502020204030204" pitchFamily="34" charset="0"/>
                <a:ea typeface="Calibri" panose="020F0502020204030204" pitchFamily="34" charset="0"/>
                <a:hlinkClick r:id="rId13"/>
              </a:rPr>
              <a:t>EPRB</a:t>
            </a:r>
            <a:r>
              <a:rPr lang="en-GB" sz="1800" u="sng" dirty="0">
                <a:solidFill>
                  <a:srgbClr val="000000"/>
                </a:solidFill>
                <a:effectLst/>
                <a:latin typeface="Calibri" panose="020F0502020204030204" pitchFamily="34" charset="0"/>
                <a:ea typeface="Calibri" panose="020F0502020204030204" pitchFamily="34" charset="0"/>
                <a:hlinkClick r:id="rId13"/>
              </a:rPr>
              <a:t> experiment</a:t>
            </a:r>
            <a:r>
              <a:rPr lang="en-GB" sz="1800" dirty="0">
                <a:solidFill>
                  <a:srgbClr val="000000"/>
                </a:solidFill>
                <a:effectLst/>
                <a:latin typeface="Calibri" panose="020F0502020204030204" pitchFamily="34" charset="0"/>
                <a:ea typeface="Calibri" panose="020F0502020204030204" pitchFamily="34" charset="0"/>
              </a:rPr>
              <a:t>, which was the subject of a </a:t>
            </a:r>
            <a:r>
              <a:rPr lang="en-GB" sz="1800" u="sng" dirty="0">
                <a:solidFill>
                  <a:srgbClr val="2330E0"/>
                </a:solidFill>
                <a:effectLst/>
                <a:latin typeface="Calibri" panose="020F0502020204030204" pitchFamily="34" charset="0"/>
                <a:ea typeface="Calibri" panose="020F0502020204030204" pitchFamily="34" charset="0"/>
                <a:hlinkClick r:id="rId14"/>
              </a:rPr>
              <a:t>paper</a:t>
            </a:r>
            <a:r>
              <a:rPr lang="en-GB" sz="1800" dirty="0">
                <a:solidFill>
                  <a:srgbClr val="000000"/>
                </a:solidFill>
                <a:effectLst/>
                <a:latin typeface="Calibri" panose="020F0502020204030204" pitchFamily="34" charset="0"/>
                <a:ea typeface="Calibri" panose="020F0502020204030204" pitchFamily="34" charset="0"/>
              </a:rPr>
              <a:t> in 1957. This is where he said the only practicable test was via </a:t>
            </a:r>
            <a:r>
              <a:rPr lang="en-GB" sz="1800" i="1" dirty="0">
                <a:solidFill>
                  <a:srgbClr val="000000"/>
                </a:solidFill>
                <a:effectLst/>
                <a:latin typeface="Calibri" panose="020F0502020204030204" pitchFamily="34" charset="0"/>
                <a:ea typeface="Calibri" panose="020F0502020204030204" pitchFamily="34" charset="0"/>
              </a:rPr>
              <a:t>“the polarization properties of </a:t>
            </a:r>
            <a:r>
              <a:rPr lang="en-GB" sz="1800" b="1" i="1" dirty="0">
                <a:solidFill>
                  <a:srgbClr val="000000"/>
                </a:solidFill>
                <a:effectLst/>
                <a:latin typeface="Calibri" panose="020F0502020204030204" pitchFamily="34" charset="0"/>
                <a:ea typeface="Calibri" panose="020F0502020204030204" pitchFamily="34" charset="0"/>
              </a:rPr>
              <a:t>correlated photons</a:t>
            </a:r>
            <a:r>
              <a:rPr lang="en-GB" sz="1800" i="1" dirty="0">
                <a:solidFill>
                  <a:srgbClr val="000000"/>
                </a:solidFill>
                <a:effectLst/>
                <a:latin typeface="Calibri" panose="020F0502020204030204" pitchFamily="34" charset="0"/>
                <a:ea typeface="Calibri" panose="020F0502020204030204" pitchFamily="34" charset="0"/>
              </a:rPr>
              <a:t>”</a:t>
            </a:r>
            <a:r>
              <a:rPr lang="en-GB" sz="1800" dirty="0">
                <a:solidFill>
                  <a:srgbClr val="000000"/>
                </a:solidFill>
                <a:effectLst/>
                <a:latin typeface="Calibri" panose="020F0502020204030204" pitchFamily="34" charset="0"/>
                <a:ea typeface="Calibri" panose="020F0502020204030204" pitchFamily="34" charset="0"/>
              </a:rPr>
              <a:t>. </a:t>
            </a:r>
            <a:endParaRPr lang="en-GB" sz="1800" dirty="0">
              <a:effectLst/>
              <a:latin typeface="Times New Roman" panose="02020603050405020304" pitchFamily="18" charset="0"/>
              <a:ea typeface="Times New Roman" panose="02020603050405020304" pitchFamily="18" charset="0"/>
            </a:endParaRPr>
          </a:p>
          <a:p>
            <a:pPr marL="0" indent="0" algn="just">
              <a:lnSpc>
                <a:spcPct val="115000"/>
              </a:lnSpc>
              <a:spcBef>
                <a:spcPts val="1200"/>
              </a:spcBef>
              <a:spcAft>
                <a:spcPts val="1200"/>
              </a:spcAft>
              <a:buNone/>
            </a:pPr>
            <a:r>
              <a:rPr lang="en-GB" sz="1800" b="1" dirty="0">
                <a:solidFill>
                  <a:srgbClr val="000000"/>
                </a:solidFill>
                <a:effectLst/>
                <a:latin typeface="Calibri" panose="020F0502020204030204" pitchFamily="34" charset="0"/>
                <a:ea typeface="Calibri" panose="020F0502020204030204" pitchFamily="34" charset="0"/>
              </a:rPr>
              <a:t>1964</a:t>
            </a:r>
            <a:r>
              <a:rPr lang="en-GB" sz="1800" dirty="0">
                <a:solidFill>
                  <a:srgbClr val="000000"/>
                </a:solidFill>
                <a:effectLst/>
                <a:latin typeface="Calibri" panose="020F0502020204030204" pitchFamily="34" charset="0"/>
                <a:ea typeface="Calibri" panose="020F0502020204030204" pitchFamily="34" charset="0"/>
              </a:rPr>
              <a:t>: Bell came up with papers</a:t>
            </a:r>
            <a:r>
              <a:rPr lang="en-GB" sz="1800" dirty="0">
                <a:solidFill>
                  <a:srgbClr val="000000"/>
                </a:solidFill>
                <a:effectLst/>
                <a:latin typeface="Calibri" panose="020F0502020204030204" pitchFamily="34" charset="0"/>
                <a:ea typeface="Times New Roman" panose="02020603050405020304" pitchFamily="18" charset="0"/>
              </a:rPr>
              <a:t> </a:t>
            </a:r>
            <a:r>
              <a:rPr lang="en-GB" sz="1800" u="sng" dirty="0">
                <a:solidFill>
                  <a:srgbClr val="2330E0"/>
                </a:solidFill>
                <a:effectLst/>
                <a:latin typeface="Calibri" panose="020F0502020204030204" pitchFamily="34" charset="0"/>
                <a:ea typeface="Times New Roman" panose="02020603050405020304" pitchFamily="18" charset="0"/>
                <a:hlinkClick r:id="rId15"/>
              </a:rPr>
              <a:t>On the Problem of Hidden Variables in Quantum Mechanics</a:t>
            </a:r>
            <a:r>
              <a:rPr lang="en-GB" sz="1800" dirty="0">
                <a:solidFill>
                  <a:srgbClr val="000000"/>
                </a:solidFill>
                <a:effectLst/>
                <a:latin typeface="Calibri" panose="020F0502020204030204" pitchFamily="34" charset="0"/>
                <a:ea typeface="Times New Roman" panose="02020603050405020304" pitchFamily="18" charset="0"/>
              </a:rPr>
              <a:t> and </a:t>
            </a:r>
            <a:r>
              <a:rPr lang="en-GB" sz="1800" u="sng" dirty="0">
                <a:solidFill>
                  <a:srgbClr val="2330E0"/>
                </a:solidFill>
                <a:effectLst/>
                <a:latin typeface="Calibri" panose="020F0502020204030204" pitchFamily="34" charset="0"/>
                <a:ea typeface="Calibri" panose="020F0502020204030204" pitchFamily="34" charset="0"/>
                <a:hlinkClick r:id="rId16"/>
              </a:rPr>
              <a:t>On the Einstein Podolsky Rosen Paradox</a:t>
            </a:r>
            <a:r>
              <a:rPr lang="en-GB" sz="1800" dirty="0">
                <a:solidFill>
                  <a:srgbClr val="000000"/>
                </a:solidFill>
                <a:effectLst/>
                <a:latin typeface="Calibri" panose="020F0502020204030204" pitchFamily="34" charset="0"/>
                <a:ea typeface="Calibri" panose="020F0502020204030204" pitchFamily="34" charset="0"/>
              </a:rPr>
              <a:t>. Bell said the issue was resolved in the way Einstein would have liked least, and gave a mathematical “proof” which is usually called </a:t>
            </a:r>
            <a:r>
              <a:rPr lang="en-GB" sz="1800" u="sng" dirty="0">
                <a:solidFill>
                  <a:srgbClr val="000000"/>
                </a:solidFill>
                <a:effectLst/>
                <a:latin typeface="Calibri" panose="020F0502020204030204" pitchFamily="34" charset="0"/>
                <a:ea typeface="Times New Roman" panose="02020603050405020304" pitchFamily="18" charset="0"/>
                <a:hlinkClick r:id="rId17"/>
              </a:rPr>
              <a:t>Bell's theorem</a:t>
            </a:r>
            <a:r>
              <a:rPr lang="en-GB" sz="1800" dirty="0">
                <a:solidFill>
                  <a:srgbClr val="000000"/>
                </a:solidFill>
                <a:effectLst/>
                <a:latin typeface="Calibri" panose="020F0502020204030204" pitchFamily="34" charset="0"/>
                <a:ea typeface="Calibri" panose="020F0502020204030204" pitchFamily="34" charset="0"/>
              </a:rPr>
              <a:t>. </a:t>
            </a:r>
            <a:endParaRPr lang="en-GB" sz="1800" dirty="0">
              <a:effectLst/>
              <a:latin typeface="Times New Roman" panose="02020603050405020304" pitchFamily="18" charset="0"/>
              <a:ea typeface="Times New Roman" panose="02020603050405020304" pitchFamily="18" charset="0"/>
            </a:endParaRPr>
          </a:p>
          <a:p>
            <a:pPr marL="0" indent="0" algn="just">
              <a:lnSpc>
                <a:spcPct val="115000"/>
              </a:lnSpc>
              <a:spcBef>
                <a:spcPts val="1200"/>
              </a:spcBef>
              <a:spcAft>
                <a:spcPts val="1200"/>
              </a:spcAft>
              <a:buNone/>
            </a:pPr>
            <a:r>
              <a:rPr lang="en-GB" sz="1800" b="1" dirty="0">
                <a:solidFill>
                  <a:srgbClr val="000000"/>
                </a:solidFill>
                <a:effectLst/>
                <a:latin typeface="Calibri" panose="020F0502020204030204" pitchFamily="34" charset="0"/>
                <a:ea typeface="Calibri" panose="020F0502020204030204" pitchFamily="34" charset="0"/>
              </a:rPr>
              <a:t>1969</a:t>
            </a:r>
            <a:r>
              <a:rPr lang="en-GB" sz="1800" dirty="0">
                <a:solidFill>
                  <a:srgbClr val="000000"/>
                </a:solidFill>
                <a:effectLst/>
                <a:latin typeface="Calibri" panose="020F0502020204030204" pitchFamily="34" charset="0"/>
                <a:ea typeface="Calibri" panose="020F0502020204030204" pitchFamily="34" charset="0"/>
              </a:rPr>
              <a:t>: Clauser et al wrote the </a:t>
            </a:r>
            <a:r>
              <a:rPr lang="en-GB" sz="1800" dirty="0" err="1">
                <a:solidFill>
                  <a:srgbClr val="000000"/>
                </a:solidFill>
                <a:effectLst/>
                <a:latin typeface="Calibri" panose="020F0502020204030204" pitchFamily="34" charset="0"/>
                <a:ea typeface="Calibri" panose="020F0502020204030204" pitchFamily="34" charset="0"/>
              </a:rPr>
              <a:t>CHSH</a:t>
            </a:r>
            <a:r>
              <a:rPr lang="en-GB" sz="1800" dirty="0">
                <a:solidFill>
                  <a:srgbClr val="000000"/>
                </a:solidFill>
                <a:effectLst/>
                <a:latin typeface="Calibri" panose="020F0502020204030204" pitchFamily="34" charset="0"/>
                <a:ea typeface="Calibri" panose="020F0502020204030204" pitchFamily="34" charset="0"/>
              </a:rPr>
              <a:t> paper on a </a:t>
            </a:r>
            <a:r>
              <a:rPr lang="en-GB" sz="1800" u="sng" dirty="0">
                <a:solidFill>
                  <a:srgbClr val="2330E0"/>
                </a:solidFill>
                <a:effectLst/>
                <a:latin typeface="Calibri" panose="020F0502020204030204" pitchFamily="34" charset="0"/>
                <a:ea typeface="Calibri" panose="020F0502020204030204" pitchFamily="34" charset="0"/>
                <a:hlinkClick r:id="rId18"/>
              </a:rPr>
              <a:t>Proposed Experiment to Test Local Hidden-Variable Theories</a:t>
            </a:r>
            <a:r>
              <a:rPr lang="en-GB" sz="1800" dirty="0">
                <a:solidFill>
                  <a:srgbClr val="000000"/>
                </a:solidFill>
                <a:effectLst/>
                <a:latin typeface="Calibri" panose="020F0502020204030204" pitchFamily="34" charset="0"/>
                <a:ea typeface="Calibri" panose="020F0502020204030204" pitchFamily="34" charset="0"/>
              </a:rPr>
              <a:t>. Then in </a:t>
            </a:r>
            <a:r>
              <a:rPr lang="en-GB" sz="1800" b="1" dirty="0">
                <a:solidFill>
                  <a:srgbClr val="000000"/>
                </a:solidFill>
                <a:effectLst/>
                <a:latin typeface="Calibri" panose="020F0502020204030204" pitchFamily="34" charset="0"/>
                <a:ea typeface="Calibri" panose="020F0502020204030204" pitchFamily="34" charset="0"/>
              </a:rPr>
              <a:t>1972</a:t>
            </a:r>
            <a:r>
              <a:rPr lang="en-GB" sz="1800" dirty="0">
                <a:solidFill>
                  <a:srgbClr val="000000"/>
                </a:solidFill>
                <a:effectLst/>
                <a:latin typeface="Calibri" panose="020F0502020204030204" pitchFamily="34" charset="0"/>
                <a:ea typeface="Calibri" panose="020F0502020204030204" pitchFamily="34" charset="0"/>
              </a:rPr>
              <a:t> came Clauser and Freedman’s </a:t>
            </a:r>
            <a:r>
              <a:rPr lang="en-GB" sz="1800" u="sng" dirty="0">
                <a:solidFill>
                  <a:srgbClr val="2330E0"/>
                </a:solidFill>
                <a:effectLst/>
                <a:latin typeface="Calibri" panose="020F0502020204030204" pitchFamily="34" charset="0"/>
                <a:ea typeface="Calibri" panose="020F0502020204030204" pitchFamily="34" charset="0"/>
                <a:hlinkClick r:id="rId19"/>
              </a:rPr>
              <a:t>Experimental Test of Local Hidden-Variable Theories</a:t>
            </a:r>
            <a:r>
              <a:rPr lang="en-GB" sz="1800" dirty="0">
                <a:solidFill>
                  <a:srgbClr val="000000"/>
                </a:solidFill>
                <a:effectLst/>
                <a:latin typeface="Calibri" panose="020F0502020204030204" pitchFamily="34" charset="0"/>
                <a:ea typeface="Calibri" panose="020F0502020204030204" pitchFamily="34" charset="0"/>
              </a:rPr>
              <a:t>. Then in </a:t>
            </a:r>
            <a:r>
              <a:rPr lang="en-GB" sz="1800" b="1" dirty="0">
                <a:solidFill>
                  <a:srgbClr val="000000"/>
                </a:solidFill>
                <a:effectLst/>
                <a:latin typeface="Calibri" panose="020F0502020204030204" pitchFamily="34" charset="0"/>
                <a:ea typeface="Calibri" panose="020F0502020204030204" pitchFamily="34" charset="0"/>
              </a:rPr>
              <a:t>1981</a:t>
            </a:r>
            <a:r>
              <a:rPr lang="en-GB" sz="1800" dirty="0">
                <a:solidFill>
                  <a:srgbClr val="000000"/>
                </a:solidFill>
                <a:effectLst/>
                <a:latin typeface="Calibri" panose="020F0502020204030204" pitchFamily="34" charset="0"/>
                <a:ea typeface="Calibri" panose="020F0502020204030204" pitchFamily="34" charset="0"/>
              </a:rPr>
              <a:t> came </a:t>
            </a:r>
            <a:r>
              <a:rPr lang="en-GB" sz="1800" u="sng" dirty="0">
                <a:solidFill>
                  <a:srgbClr val="2330E0"/>
                </a:solidFill>
                <a:effectLst/>
                <a:latin typeface="Calibri" panose="020F0502020204030204" pitchFamily="34" charset="0"/>
                <a:ea typeface="Times New Roman" panose="02020603050405020304" pitchFamily="18" charset="0"/>
                <a:hlinkClick r:id="rId20"/>
              </a:rPr>
              <a:t>Experimental Tests of Realistic Local Theories via Bell’s Theorem</a:t>
            </a:r>
            <a:r>
              <a:rPr lang="en-GB" sz="1800" dirty="0">
                <a:solidFill>
                  <a:srgbClr val="000000"/>
                </a:solidFill>
                <a:effectLst/>
                <a:latin typeface="Calibri" panose="020F0502020204030204" pitchFamily="34" charset="0"/>
                <a:ea typeface="Times New Roman" panose="02020603050405020304" pitchFamily="18" charset="0"/>
              </a:rPr>
              <a:t> by Aspect et al, followed by two </a:t>
            </a:r>
            <a:r>
              <a:rPr lang="en-GB" sz="1800" u="sng" dirty="0">
                <a:solidFill>
                  <a:srgbClr val="2330E0"/>
                </a:solidFill>
                <a:effectLst/>
                <a:latin typeface="Calibri" panose="020F0502020204030204" pitchFamily="34" charset="0"/>
                <a:ea typeface="Times New Roman" panose="02020603050405020304" pitchFamily="18" charset="0"/>
                <a:hlinkClick r:id="rId21"/>
              </a:rPr>
              <a:t>further</a:t>
            </a:r>
            <a:r>
              <a:rPr lang="en-GB" sz="1800" dirty="0">
                <a:solidFill>
                  <a:srgbClr val="000000"/>
                </a:solidFill>
                <a:effectLst/>
                <a:latin typeface="Calibri" panose="020F0502020204030204" pitchFamily="34" charset="0"/>
                <a:ea typeface="Times New Roman" panose="02020603050405020304" pitchFamily="18" charset="0"/>
              </a:rPr>
              <a:t> </a:t>
            </a:r>
            <a:r>
              <a:rPr lang="en-GB" sz="1800" u="sng" dirty="0">
                <a:solidFill>
                  <a:srgbClr val="2330E0"/>
                </a:solidFill>
                <a:effectLst/>
                <a:latin typeface="Calibri" panose="020F0502020204030204" pitchFamily="34" charset="0"/>
                <a:ea typeface="Calibri" panose="020F0502020204030204" pitchFamily="34" charset="0"/>
                <a:hlinkClick r:id="rId22"/>
              </a:rPr>
              <a:t>papers</a:t>
            </a:r>
            <a:r>
              <a:rPr lang="en-GB" sz="1800" dirty="0">
                <a:solidFill>
                  <a:srgbClr val="000000"/>
                </a:solidFill>
                <a:effectLst/>
                <a:latin typeface="Calibri" panose="020F0502020204030204" pitchFamily="34" charset="0"/>
                <a:ea typeface="Calibri" panose="020F0502020204030204" pitchFamily="34" charset="0"/>
              </a:rPr>
              <a:t> in 1982. Then in </a:t>
            </a:r>
            <a:r>
              <a:rPr lang="en-GB" sz="1800" b="1" dirty="0">
                <a:solidFill>
                  <a:srgbClr val="000000"/>
                </a:solidFill>
                <a:effectLst/>
                <a:latin typeface="Calibri" panose="020F0502020204030204" pitchFamily="34" charset="0"/>
                <a:ea typeface="Calibri" panose="020F0502020204030204" pitchFamily="34" charset="0"/>
              </a:rPr>
              <a:t>1998</a:t>
            </a:r>
            <a:r>
              <a:rPr lang="en-GB" sz="1800" dirty="0">
                <a:solidFill>
                  <a:srgbClr val="000000"/>
                </a:solidFill>
                <a:effectLst/>
                <a:latin typeface="Calibri" panose="020F0502020204030204" pitchFamily="34" charset="0"/>
                <a:ea typeface="Calibri" panose="020F0502020204030204" pitchFamily="34" charset="0"/>
              </a:rPr>
              <a:t> came </a:t>
            </a:r>
            <a:r>
              <a:rPr lang="en-GB" sz="1800" u="sng" dirty="0">
                <a:solidFill>
                  <a:srgbClr val="2330E0"/>
                </a:solidFill>
                <a:effectLst/>
                <a:latin typeface="Calibri" panose="020F0502020204030204" pitchFamily="34" charset="0"/>
                <a:ea typeface="Calibri" panose="020F0502020204030204" pitchFamily="34" charset="0"/>
                <a:hlinkClick r:id="rId23"/>
              </a:rPr>
              <a:t>Violation of Bell’s inequality under strict Einstein locality conditions</a:t>
            </a:r>
            <a:r>
              <a:rPr lang="en-GB" sz="1800" dirty="0">
                <a:solidFill>
                  <a:srgbClr val="000000"/>
                </a:solidFill>
                <a:effectLst/>
                <a:latin typeface="Calibri" panose="020F0502020204030204" pitchFamily="34" charset="0"/>
                <a:ea typeface="Calibri" panose="020F0502020204030204" pitchFamily="34" charset="0"/>
              </a:rPr>
              <a:t> by Zeilinger et al. </a:t>
            </a:r>
            <a:r>
              <a:rPr lang="en-GB" sz="1800" dirty="0">
                <a:solidFill>
                  <a:srgbClr val="242729"/>
                </a:solidFill>
                <a:effectLst/>
                <a:latin typeface="Calibri" panose="020F0502020204030204" pitchFamily="34" charset="0"/>
                <a:ea typeface="Times New Roman" panose="02020603050405020304" pitchFamily="18" charset="0"/>
              </a:rPr>
              <a:t>All these </a:t>
            </a:r>
            <a:r>
              <a:rPr lang="en-GB" sz="1800" u="sng" dirty="0">
                <a:solidFill>
                  <a:srgbClr val="000000"/>
                </a:solidFill>
                <a:effectLst/>
                <a:latin typeface="Calibri" panose="020F0502020204030204" pitchFamily="34" charset="0"/>
                <a:ea typeface="Times New Roman" panose="02020603050405020304" pitchFamily="18" charset="0"/>
                <a:hlinkClick r:id="rId24"/>
              </a:rPr>
              <a:t>Bell test</a:t>
            </a:r>
            <a:r>
              <a:rPr lang="en-GB" sz="1800" dirty="0">
                <a:solidFill>
                  <a:srgbClr val="242729"/>
                </a:solidFill>
                <a:effectLst/>
                <a:latin typeface="Calibri" panose="020F0502020204030204" pitchFamily="34" charset="0"/>
                <a:ea typeface="Times New Roman" panose="02020603050405020304" pitchFamily="18" charset="0"/>
              </a:rPr>
              <a:t> experiments used photons and polarizing filters. They featured ever-increasing complexity to cater for so-called </a:t>
            </a:r>
            <a:r>
              <a:rPr lang="en-GB" sz="1800" u="sng" dirty="0">
                <a:solidFill>
                  <a:srgbClr val="000000"/>
                </a:solidFill>
                <a:effectLst/>
                <a:latin typeface="Calibri" panose="020F0502020204030204" pitchFamily="34" charset="0"/>
                <a:ea typeface="Times New Roman" panose="02020603050405020304" pitchFamily="18" charset="0"/>
                <a:hlinkClick r:id="rId25"/>
              </a:rPr>
              <a:t>loopholes</a:t>
            </a:r>
            <a:r>
              <a:rPr lang="en-GB" sz="1800" dirty="0">
                <a:solidFill>
                  <a:srgbClr val="242729"/>
                </a:solidFill>
                <a:effectLst/>
                <a:latin typeface="Calibri" panose="020F0502020204030204" pitchFamily="34" charset="0"/>
                <a:ea typeface="Times New Roman" panose="02020603050405020304" pitchFamily="18" charset="0"/>
              </a:rPr>
              <a:t>, and are </a:t>
            </a:r>
            <a:r>
              <a:rPr lang="en-GB" sz="1800" u="sng" dirty="0">
                <a:solidFill>
                  <a:srgbClr val="000000"/>
                </a:solidFill>
                <a:effectLst/>
                <a:latin typeface="Calibri" panose="020F0502020204030204" pitchFamily="34" charset="0"/>
                <a:ea typeface="Times New Roman" panose="02020603050405020304" pitchFamily="18" charset="0"/>
                <a:hlinkClick r:id="rId26"/>
              </a:rPr>
              <a:t>said</a:t>
            </a:r>
            <a:r>
              <a:rPr lang="en-GB" sz="1800" dirty="0">
                <a:solidFill>
                  <a:srgbClr val="242729"/>
                </a:solidFill>
                <a:effectLst/>
                <a:latin typeface="Calibri" panose="020F0502020204030204" pitchFamily="34" charset="0"/>
                <a:ea typeface="Times New Roman" panose="02020603050405020304" pitchFamily="18" charset="0"/>
              </a:rPr>
              <a:t> to have </a:t>
            </a:r>
            <a:r>
              <a:rPr lang="en-GB" sz="1800" i="1" dirty="0">
                <a:solidFill>
                  <a:srgbClr val="242729"/>
                </a:solidFill>
                <a:effectLst/>
                <a:latin typeface="Calibri" panose="020F0502020204030204" pitchFamily="34" charset="0"/>
                <a:ea typeface="Times New Roman" panose="02020603050405020304" pitchFamily="18" charset="0"/>
              </a:rPr>
              <a:t>“</a:t>
            </a:r>
            <a:r>
              <a:rPr lang="en-GB" sz="1800" i="1" dirty="0">
                <a:solidFill>
                  <a:srgbClr val="202122"/>
                </a:solidFill>
                <a:effectLst/>
                <a:latin typeface="Calibri" panose="020F0502020204030204" pitchFamily="34" charset="0"/>
                <a:ea typeface="Times New Roman" panose="02020603050405020304" pitchFamily="18" charset="0"/>
              </a:rPr>
              <a:t>convinced the physics community in general that local realism is untenable”</a:t>
            </a:r>
            <a:r>
              <a:rPr lang="en-GB" sz="1800" dirty="0">
                <a:solidFill>
                  <a:srgbClr val="202122"/>
                </a:solidFill>
                <a:effectLst/>
                <a:latin typeface="Calibri" panose="020F050202020403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marL="0" indent="0" algn="just">
              <a:lnSpc>
                <a:spcPct val="115000"/>
              </a:lnSpc>
              <a:spcBef>
                <a:spcPts val="600"/>
              </a:spcBef>
              <a:spcAft>
                <a:spcPts val="600"/>
              </a:spcAft>
              <a:buNone/>
            </a:pPr>
            <a:r>
              <a:rPr lang="en-GB" sz="1800" b="1" dirty="0">
                <a:solidFill>
                  <a:srgbClr val="242729"/>
                </a:solidFill>
                <a:effectLst/>
                <a:latin typeface="Calibri" panose="020F0502020204030204" pitchFamily="34" charset="0"/>
                <a:ea typeface="Times New Roman" panose="02020603050405020304" pitchFamily="18" charset="0"/>
              </a:rPr>
              <a:t>2022</a:t>
            </a:r>
            <a:r>
              <a:rPr lang="en-GB" sz="1800" dirty="0">
                <a:solidFill>
                  <a:srgbClr val="242729"/>
                </a:solidFill>
                <a:effectLst/>
                <a:latin typeface="Calibri" panose="020F0502020204030204" pitchFamily="34" charset="0"/>
                <a:ea typeface="Times New Roman" panose="02020603050405020304" pitchFamily="18" charset="0"/>
              </a:rPr>
              <a:t>: the physics </a:t>
            </a:r>
            <a:r>
              <a:rPr lang="en-GB" sz="1800" u="sng" dirty="0">
                <a:solidFill>
                  <a:srgbClr val="000000"/>
                </a:solidFill>
                <a:effectLst/>
                <a:latin typeface="Calibri" panose="020F0502020204030204" pitchFamily="34" charset="0"/>
                <a:ea typeface="Times New Roman" panose="02020603050405020304" pitchFamily="18" charset="0"/>
                <a:hlinkClick r:id="rId27"/>
              </a:rPr>
              <a:t>Nobel Prize</a:t>
            </a:r>
            <a:r>
              <a:rPr lang="en-GB" sz="1800" dirty="0">
                <a:solidFill>
                  <a:srgbClr val="242729"/>
                </a:solidFill>
                <a:effectLst/>
                <a:latin typeface="Calibri" panose="020F0502020204030204" pitchFamily="34" charset="0"/>
                <a:ea typeface="Times New Roman" panose="02020603050405020304" pitchFamily="18" charset="0"/>
              </a:rPr>
              <a:t> </a:t>
            </a:r>
            <a:r>
              <a:rPr lang="en-GB" sz="1800" dirty="0">
                <a:solidFill>
                  <a:srgbClr val="000000"/>
                </a:solidFill>
                <a:effectLst/>
                <a:latin typeface="Calibri" panose="020F0502020204030204" pitchFamily="34" charset="0"/>
                <a:ea typeface="Calibri" panose="020F0502020204030204" pitchFamily="34" charset="0"/>
              </a:rPr>
              <a:t>was awarded to Clauser, Aspect, and Zeilinger</a:t>
            </a:r>
            <a:r>
              <a:rPr lang="en-GB" sz="1800" i="1" dirty="0">
                <a:solidFill>
                  <a:srgbClr val="000000"/>
                </a:solidFill>
                <a:effectLst/>
                <a:latin typeface="Calibri" panose="020F0502020204030204" pitchFamily="34" charset="0"/>
                <a:ea typeface="Calibri" panose="020F0502020204030204" pitchFamily="34" charset="0"/>
              </a:rPr>
              <a:t> “for experiments with entangled photons, establishing the violation of Bell inequalities and pioneering quantum information science”</a:t>
            </a:r>
            <a:r>
              <a:rPr lang="en-GB" sz="1800" dirty="0">
                <a:solidFill>
                  <a:srgbClr val="000000"/>
                </a:solidFill>
                <a:effectLst/>
                <a:latin typeface="Calibri" panose="020F0502020204030204" pitchFamily="34" charset="0"/>
                <a:ea typeface="Calibri" panose="020F0502020204030204" pitchFamily="34" charset="0"/>
              </a:rPr>
              <a:t>.</a:t>
            </a:r>
            <a:r>
              <a:rPr lang="en-GB" sz="1800" dirty="0">
                <a:solidFill>
                  <a:srgbClr val="000000"/>
                </a:solidFill>
                <a:effectLst/>
                <a:latin typeface="Calibri" panose="020F050202020403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endParaRPr lang="en-GB" dirty="0"/>
          </a:p>
        </p:txBody>
      </p:sp>
      <p:sp>
        <p:nvSpPr>
          <p:cNvPr id="13" name="Slide Number Placeholder 12">
            <a:extLst>
              <a:ext uri="{FF2B5EF4-FFF2-40B4-BE49-F238E27FC236}">
                <a16:creationId xmlns:a16="http://schemas.microsoft.com/office/drawing/2014/main" id="{A5A532D4-E70C-29B0-AE62-CD62270DC00B}"/>
              </a:ext>
            </a:extLst>
          </p:cNvPr>
          <p:cNvSpPr>
            <a:spLocks noGrp="1"/>
          </p:cNvSpPr>
          <p:nvPr>
            <p:ph type="sldNum" sz="quarter" idx="12"/>
          </p:nvPr>
        </p:nvSpPr>
        <p:spPr/>
        <p:txBody>
          <a:bodyPr/>
          <a:lstStyle/>
          <a:p>
            <a:fld id="{3F40EABB-3DAA-421E-80DD-FA096055E226}" type="slidenum">
              <a:rPr lang="en-GB" smtClean="0"/>
              <a:t>2</a:t>
            </a:fld>
            <a:endParaRPr lang="en-GB"/>
          </a:p>
        </p:txBody>
      </p:sp>
    </p:spTree>
    <p:extLst>
      <p:ext uri="{BB962C8B-B14F-4D97-AF65-F5344CB8AC3E}">
        <p14:creationId xmlns:p14="http://schemas.microsoft.com/office/powerpoint/2010/main" val="3477701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E5797-3321-4656-0177-1CE042A32353}"/>
              </a:ext>
            </a:extLst>
          </p:cNvPr>
          <p:cNvSpPr>
            <a:spLocks noGrp="1"/>
          </p:cNvSpPr>
          <p:nvPr>
            <p:ph type="title"/>
          </p:nvPr>
        </p:nvSpPr>
        <p:spPr/>
        <p:txBody>
          <a:bodyPr/>
          <a:lstStyle/>
          <a:p>
            <a:r>
              <a:rPr lang="en-GB" sz="1800" b="1" dirty="0">
                <a:solidFill>
                  <a:srgbClr val="000000"/>
                </a:solidFill>
                <a:effectLst/>
                <a:latin typeface="Calibri" panose="020F0502020204030204" pitchFamily="34" charset="0"/>
                <a:ea typeface="Calibri" panose="020F0502020204030204" pitchFamily="34" charset="0"/>
              </a:rPr>
              <a:t>Bell’s sophistry</a:t>
            </a:r>
            <a:br>
              <a:rPr lang="en-GB" sz="1800" dirty="0">
                <a:effectLst/>
                <a:latin typeface="Times New Roman" panose="02020603050405020304" pitchFamily="18" charset="0"/>
                <a:ea typeface="Times New Roman" panose="02020603050405020304" pitchFamily="18" charset="0"/>
              </a:rPr>
            </a:br>
            <a:endParaRPr lang="en-GB"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804F58B-A356-17E1-2BC6-3892821A3CED}"/>
                  </a:ext>
                </a:extLst>
              </p:cNvPr>
              <p:cNvSpPr>
                <a:spLocks noGrp="1"/>
              </p:cNvSpPr>
              <p:nvPr>
                <p:ph idx="1"/>
              </p:nvPr>
            </p:nvSpPr>
            <p:spPr>
              <a:xfrm>
                <a:off x="838200" y="894735"/>
                <a:ext cx="10515600" cy="5282228"/>
              </a:xfrm>
            </p:spPr>
            <p:txBody>
              <a:bodyPr>
                <a:normAutofit fontScale="85000" lnSpcReduction="10000"/>
              </a:bodyPr>
              <a:lstStyle/>
              <a:p>
                <a:pPr marL="0" indent="0" algn="just">
                  <a:lnSpc>
                    <a:spcPct val="115000"/>
                  </a:lnSpc>
                  <a:spcBef>
                    <a:spcPts val="600"/>
                  </a:spcBef>
                  <a:buNone/>
                </a:pPr>
                <a:r>
                  <a:rPr lang="en-GB" sz="1800" dirty="0">
                    <a:solidFill>
                      <a:srgbClr val="000000"/>
                    </a:solidFill>
                    <a:effectLst/>
                    <a:latin typeface="Calibri" panose="020F0502020204030204" pitchFamily="34" charset="0"/>
                    <a:ea typeface="Times New Roman" panose="02020603050405020304" pitchFamily="18" charset="0"/>
                  </a:rPr>
                  <a:t>However Bell’s 1964 paper </a:t>
                </a:r>
                <a:r>
                  <a:rPr lang="en-GB" sz="1800" u="sng" dirty="0">
                    <a:solidFill>
                      <a:srgbClr val="2330E0"/>
                    </a:solidFill>
                    <a:effectLst/>
                    <a:latin typeface="Calibri" panose="020F0502020204030204" pitchFamily="34" charset="0"/>
                    <a:ea typeface="Calibri" panose="020F0502020204030204" pitchFamily="34" charset="0"/>
                    <a:hlinkClick r:id="rId2"/>
                  </a:rPr>
                  <a:t>On the Einstein Podolsky Rosen Paradox</a:t>
                </a:r>
                <a:r>
                  <a:rPr lang="en-GB" sz="1800" dirty="0">
                    <a:solidFill>
                      <a:srgbClr val="000000"/>
                    </a:solidFill>
                    <a:effectLst/>
                    <a:latin typeface="Calibri" panose="020F0502020204030204" pitchFamily="34" charset="0"/>
                    <a:ea typeface="Times New Roman" panose="02020603050405020304" pitchFamily="18" charset="0"/>
                  </a:rPr>
                  <a:t> did not address the physics of </a:t>
                </a:r>
                <a:r>
                  <a:rPr lang="en-GB" sz="1800" u="sng" dirty="0">
                    <a:solidFill>
                      <a:srgbClr val="000000"/>
                    </a:solidFill>
                    <a:effectLst/>
                    <a:latin typeface="Calibri" panose="020F0502020204030204" pitchFamily="34" charset="0"/>
                    <a:ea typeface="Times New Roman" panose="02020603050405020304" pitchFamily="18" charset="0"/>
                    <a:hlinkClick r:id="rId3"/>
                  </a:rPr>
                  <a:t>spin ½</a:t>
                </a:r>
                <a:r>
                  <a:rPr lang="en-GB" sz="1800" dirty="0">
                    <a:solidFill>
                      <a:srgbClr val="000000"/>
                    </a:solidFill>
                    <a:effectLst/>
                    <a:latin typeface="Calibri" panose="020F0502020204030204" pitchFamily="34" charset="0"/>
                    <a:ea typeface="Times New Roman" panose="02020603050405020304" pitchFamily="18" charset="0"/>
                  </a:rPr>
                  <a:t>. Instead Bell gave a rambling obscure mathematical “proof” which culminated in the grandiose claim that </a:t>
                </a:r>
                <a:r>
                  <a:rPr lang="en-GB" sz="1800" i="1" dirty="0">
                    <a:solidFill>
                      <a:srgbClr val="000000"/>
                    </a:solidFill>
                    <a:effectLst/>
                    <a:latin typeface="Calibri" panose="020F0502020204030204" pitchFamily="34" charset="0"/>
                    <a:ea typeface="Times New Roman" panose="02020603050405020304" pitchFamily="18" charset="0"/>
                  </a:rPr>
                  <a:t>“the signal involved must propagate instantaneously”</a:t>
                </a:r>
                <a:r>
                  <a:rPr lang="en-GB" sz="1800" dirty="0">
                    <a:solidFill>
                      <a:srgbClr val="000000"/>
                    </a:solidFill>
                    <a:effectLst/>
                    <a:latin typeface="Calibri" panose="020F050202020403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marL="0" indent="0" algn="just">
                  <a:lnSpc>
                    <a:spcPct val="115000"/>
                  </a:lnSpc>
                  <a:spcBef>
                    <a:spcPts val="600"/>
                  </a:spcBef>
                  <a:spcAft>
                    <a:spcPts val="600"/>
                  </a:spcAft>
                  <a:buNone/>
                </a:pPr>
                <a:r>
                  <a:rPr lang="en-GB" sz="1800" b="1" dirty="0">
                    <a:solidFill>
                      <a:srgbClr val="242729"/>
                    </a:solidFill>
                    <a:latin typeface="Calibri" panose="020F0502020204030204" pitchFamily="34" charset="0"/>
                  </a:rPr>
                  <a:t>Introduction</a:t>
                </a:r>
                <a:r>
                  <a:rPr lang="en-GB" sz="1800" dirty="0">
                    <a:solidFill>
                      <a:srgbClr val="242729"/>
                    </a:solidFill>
                    <a:latin typeface="Calibri" panose="020F0502020204030204" pitchFamily="34" charset="0"/>
                  </a:rPr>
                  <a:t> Bell made the grand claim that non-locality is characteristic of any theory which </a:t>
                </a:r>
                <a:r>
                  <a:rPr lang="en-GB" sz="1800" i="1" dirty="0">
                    <a:solidFill>
                      <a:srgbClr val="242729"/>
                    </a:solidFill>
                    <a:latin typeface="Calibri" panose="020F0502020204030204" pitchFamily="34" charset="0"/>
                  </a:rPr>
                  <a:t>“reproduces exactly the quantum mechanical predictions”</a:t>
                </a:r>
                <a:r>
                  <a:rPr lang="en-GB" sz="1800" dirty="0">
                    <a:solidFill>
                      <a:srgbClr val="242729"/>
                    </a:solidFill>
                    <a:latin typeface="Calibri" panose="020F0502020204030204" pitchFamily="34" charset="0"/>
                  </a:rPr>
                  <a:t>. </a:t>
                </a:r>
              </a:p>
              <a:p>
                <a:pPr marL="0" indent="0" algn="just">
                  <a:lnSpc>
                    <a:spcPct val="115000"/>
                  </a:lnSpc>
                  <a:spcBef>
                    <a:spcPts val="600"/>
                  </a:spcBef>
                  <a:spcAft>
                    <a:spcPts val="600"/>
                  </a:spcAft>
                  <a:buNone/>
                </a:pPr>
                <a:r>
                  <a:rPr lang="en-GB" sz="1800" b="1" dirty="0">
                    <a:solidFill>
                      <a:srgbClr val="242729"/>
                    </a:solidFill>
                    <a:latin typeface="Calibri" panose="020F0502020204030204" pitchFamily="34" charset="0"/>
                  </a:rPr>
                  <a:t>Section II </a:t>
                </a:r>
                <a:r>
                  <a:rPr lang="en-GB" sz="1800" dirty="0">
                    <a:solidFill>
                      <a:srgbClr val="242729"/>
                    </a:solidFill>
                    <a:latin typeface="Calibri" panose="020F0502020204030204" pitchFamily="34" charset="0"/>
                  </a:rPr>
                  <a:t>Bell talked about an entangled pair of spin ½ particles. He defined terms </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σ</m:t>
                        </m:r>
                      </m:e>
                    </m:acc>
                  </m:oMath>
                </a14:m>
                <a:r>
                  <a:rPr lang="en-GB" sz="1800" dirty="0">
                    <a:solidFill>
                      <a:srgbClr val="242729"/>
                    </a:solidFill>
                    <a:latin typeface="Calibri" panose="020F0502020204030204" pitchFamily="34" charset="0"/>
                  </a:rPr>
                  <a:t>₁ ∙ </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a</m:t>
                        </m:r>
                      </m:e>
                    </m:acc>
                  </m:oMath>
                </a14:m>
                <a:r>
                  <a:rPr lang="en-GB" sz="1800" dirty="0">
                    <a:solidFill>
                      <a:srgbClr val="242729"/>
                    </a:solidFill>
                    <a:latin typeface="Calibri" panose="020F0502020204030204" pitchFamily="34" charset="0"/>
                  </a:rPr>
                  <a:t> and </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σ</m:t>
                        </m:r>
                      </m:e>
                    </m:acc>
                  </m:oMath>
                </a14:m>
                <a:r>
                  <a:rPr lang="en-GB" sz="1800" dirty="0">
                    <a:solidFill>
                      <a:srgbClr val="242729"/>
                    </a:solidFill>
                    <a:latin typeface="Calibri" panose="020F0502020204030204" pitchFamily="34" charset="0"/>
                  </a:rPr>
                  <a:t>₂ ∙ </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b</m:t>
                        </m:r>
                      </m:e>
                    </m:acc>
                  </m:oMath>
                </a14:m>
                <a:r>
                  <a:rPr lang="en-GB" sz="1800" dirty="0">
                    <a:solidFill>
                      <a:srgbClr val="242729"/>
                    </a:solidFill>
                    <a:latin typeface="Calibri" panose="020F0502020204030204" pitchFamily="34" charset="0"/>
                  </a:rPr>
                  <a:t> to describe a ±1 Stern-Gerlach measurement on particle 1 at magnet angle a, and a similar measurement on particle 2 at magnet angle b. His equation 2 said the expectation value for such measurements was P(</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a</m:t>
                        </m:r>
                      </m:e>
                    </m:acc>
                  </m:oMath>
                </a14:m>
                <a:r>
                  <a:rPr lang="en-GB" sz="1800" dirty="0">
                    <a:solidFill>
                      <a:srgbClr val="242729"/>
                    </a:solidFill>
                    <a:latin typeface="Calibri" panose="020F0502020204030204" pitchFamily="34" charset="0"/>
                  </a:rPr>
                  <a:t>, </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b</m:t>
                        </m:r>
                      </m:e>
                    </m:acc>
                  </m:oMath>
                </a14:m>
                <a:r>
                  <a:rPr lang="en-GB" sz="1800" dirty="0">
                    <a:solidFill>
                      <a:srgbClr val="242729"/>
                    </a:solidFill>
                    <a:latin typeface="Calibri" panose="020F0502020204030204" pitchFamily="34" charset="0"/>
                  </a:rPr>
                  <a:t>) = ∫ d λ p(λ) A(</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a</m:t>
                        </m:r>
                      </m:e>
                    </m:acc>
                  </m:oMath>
                </a14:m>
                <a:r>
                  <a:rPr lang="en-GB" sz="1800" dirty="0">
                    <a:solidFill>
                      <a:srgbClr val="242729"/>
                    </a:solidFill>
                    <a:latin typeface="Calibri" panose="020F0502020204030204" pitchFamily="34" charset="0"/>
                  </a:rPr>
                  <a:t>, λ) B(</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b</m:t>
                        </m:r>
                      </m:e>
                    </m:acc>
                  </m:oMath>
                </a14:m>
                <a:r>
                  <a:rPr lang="en-GB" sz="1800" dirty="0">
                    <a:solidFill>
                      <a:srgbClr val="242729"/>
                    </a:solidFill>
                    <a:latin typeface="Calibri" panose="020F0502020204030204" pitchFamily="34" charset="0"/>
                  </a:rPr>
                  <a:t>, λ), where λ denoted a set, A being a result of measuring particle 1 and B being a result of measuring particle 2. Bell also said a hidden-variable expectation value should equal the quantum-mechanical singlet state expectation value &lt; </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σ</m:t>
                        </m:r>
                      </m:e>
                    </m:acc>
                  </m:oMath>
                </a14:m>
                <a:r>
                  <a:rPr lang="en-GB" sz="1800" dirty="0">
                    <a:solidFill>
                      <a:srgbClr val="242729"/>
                    </a:solidFill>
                    <a:latin typeface="Calibri" panose="020F0502020204030204" pitchFamily="34" charset="0"/>
                  </a:rPr>
                  <a:t>₁ ∙ </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a</m:t>
                        </m:r>
                      </m:e>
                    </m:acc>
                  </m:oMath>
                </a14:m>
                <a:r>
                  <a:rPr lang="en-GB" sz="1800" dirty="0">
                    <a:solidFill>
                      <a:srgbClr val="242729"/>
                    </a:solidFill>
                    <a:latin typeface="Calibri" panose="020F0502020204030204" pitchFamily="34" charset="0"/>
                  </a:rPr>
                  <a:t>  </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σ</m:t>
                        </m:r>
                      </m:e>
                    </m:acc>
                  </m:oMath>
                </a14:m>
                <a:r>
                  <a:rPr lang="en-GB" sz="1800" dirty="0">
                    <a:solidFill>
                      <a:srgbClr val="242729"/>
                    </a:solidFill>
                    <a:latin typeface="Calibri" panose="020F0502020204030204" pitchFamily="34" charset="0"/>
                  </a:rPr>
                  <a:t>₂ ∙ </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b</m:t>
                        </m:r>
                      </m:e>
                    </m:acc>
                  </m:oMath>
                </a14:m>
                <a:r>
                  <a:rPr lang="en-GB" sz="1800" dirty="0">
                    <a:solidFill>
                      <a:srgbClr val="242729"/>
                    </a:solidFill>
                    <a:latin typeface="Calibri" panose="020F0502020204030204" pitchFamily="34" charset="0"/>
                  </a:rPr>
                  <a:t> &gt; = – </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a</m:t>
                        </m:r>
                      </m:e>
                    </m:acc>
                  </m:oMath>
                </a14:m>
                <a:r>
                  <a:rPr lang="en-GB" sz="1800" dirty="0">
                    <a:solidFill>
                      <a:srgbClr val="242729"/>
                    </a:solidFill>
                    <a:latin typeface="Calibri" panose="020F0502020204030204" pitchFamily="34" charset="0"/>
                  </a:rPr>
                  <a:t> ∙ </a:t>
                </a:r>
                <a14:m>
                  <m:oMath xmlns:m="http://schemas.openxmlformats.org/officeDocument/2006/math">
                    <m:acc>
                      <m:accPr>
                        <m:chr m:val="⃗"/>
                        <m:ctrlPr>
                          <a:rPr lang="en-GB" sz="1800" i="1">
                            <a:solidFill>
                              <a:srgbClr val="242729"/>
                            </a:solidFill>
                            <a:latin typeface="Cambria Math" panose="02040503050406030204" pitchFamily="18" charset="0"/>
                          </a:rPr>
                        </m:ctrlPr>
                      </m:accPr>
                      <m:e>
                        <m:r>
                          <m:rPr>
                            <m:sty m:val="p"/>
                          </m:rPr>
                          <a:rPr lang="en-GB" sz="1800" b="0" i="1">
                            <a:solidFill>
                              <a:srgbClr val="242729"/>
                            </a:solidFill>
                            <a:latin typeface="Cambria Math" panose="02040503050406030204" pitchFamily="18" charset="0"/>
                          </a:rPr>
                          <m:t>b</m:t>
                        </m:r>
                      </m:e>
                    </m:acc>
                  </m:oMath>
                </a14:m>
                <a:r>
                  <a:rPr lang="en-GB" sz="1800" dirty="0">
                    <a:solidFill>
                      <a:srgbClr val="242729"/>
                    </a:solidFill>
                    <a:latin typeface="Calibri" panose="020F0502020204030204" pitchFamily="34" charset="0"/>
                  </a:rPr>
                  <a:t> , but that “it will be shown that this is not possible”. </a:t>
                </a:r>
              </a:p>
              <a:p>
                <a:pPr marL="0" indent="0" algn="just">
                  <a:lnSpc>
                    <a:spcPct val="115000"/>
                  </a:lnSpc>
                  <a:spcBef>
                    <a:spcPts val="600"/>
                  </a:spcBef>
                  <a:buNone/>
                </a:pPr>
                <a:r>
                  <a:rPr lang="en-GB" sz="1800" b="1" dirty="0">
                    <a:solidFill>
                      <a:srgbClr val="000000"/>
                    </a:solidFill>
                    <a:effectLst/>
                    <a:latin typeface="Calibri" panose="020F0502020204030204" pitchFamily="34" charset="0"/>
                    <a:ea typeface="Times New Roman" panose="02020603050405020304" pitchFamily="18" charset="0"/>
                  </a:rPr>
                  <a:t>Section III</a:t>
                </a:r>
                <a:r>
                  <a:rPr lang="en-GB" sz="1800" dirty="0">
                    <a:solidFill>
                      <a:srgbClr val="000000"/>
                    </a:solidFill>
                    <a:effectLst/>
                    <a:latin typeface="Calibri" panose="020F0502020204030204" pitchFamily="34" charset="0"/>
                    <a:ea typeface="Times New Roman" panose="02020603050405020304" pitchFamily="18" charset="0"/>
                  </a:rPr>
                  <a:t> Bell said &lt;</a:t>
                </a:r>
                <a:r>
                  <a:rPr lang="en-GB" sz="1800" dirty="0">
                    <a:solidFill>
                      <a:srgbClr val="242729"/>
                    </a:solidFill>
                    <a:effectLst/>
                    <a:latin typeface="Calibri" panose="020F0502020204030204" pitchFamily="34" charset="0"/>
                    <a:ea typeface="Times New Roman" panose="02020603050405020304" pitchFamily="18" charset="0"/>
                  </a:rPr>
                  <a:t> </a:t>
                </a:r>
                <a14:m>
                  <m:oMath xmlns:m="http://schemas.openxmlformats.org/officeDocument/2006/math">
                    <m:acc>
                      <m:accPr>
                        <m:chr m:val="⃗"/>
                        <m:ctrlPr>
                          <a:rPr lang="en-GB" sz="1800" i="1">
                            <a:solidFill>
                              <a:srgbClr val="242729"/>
                            </a:solidFill>
                            <a:effectLst/>
                            <a:latin typeface="Cambria Math" panose="02040503050406030204" pitchFamily="18" charset="0"/>
                            <a:ea typeface="Times New Roman" panose="02020603050405020304" pitchFamily="18" charset="0"/>
                            <a:cs typeface="Calibri" panose="020F0502020204030204" pitchFamily="34" charset="0"/>
                          </a:rPr>
                        </m:ctrlPr>
                      </m:accPr>
                      <m:e>
                        <m:r>
                          <a:rPr lang="en-GB" sz="1800" i="1">
                            <a:solidFill>
                              <a:srgbClr val="242729"/>
                            </a:solidFill>
                            <a:effectLst/>
                            <a:latin typeface="Cambria Math" panose="02040503050406030204" pitchFamily="18" charset="0"/>
                            <a:ea typeface="Times New Roman" panose="02020603050405020304" pitchFamily="18" charset="0"/>
                            <a:cs typeface="Calibri" panose="020F0502020204030204" pitchFamily="34" charset="0"/>
                          </a:rPr>
                          <m:t>𝜎</m:t>
                        </m:r>
                      </m:e>
                    </m:acc>
                  </m:oMath>
                </a14:m>
                <a:r>
                  <a:rPr lang="en-GB" sz="1800" dirty="0">
                    <a:solidFill>
                      <a:srgbClr val="242729"/>
                    </a:solidFill>
                    <a:effectLst/>
                    <a:latin typeface="Calibri" panose="020F0502020204030204" pitchFamily="34" charset="0"/>
                    <a:ea typeface="Times New Roman" panose="02020603050405020304" pitchFamily="18" charset="0"/>
                  </a:rPr>
                  <a:t> ∙ </a:t>
                </a:r>
                <a14:m>
                  <m:oMath xmlns:m="http://schemas.openxmlformats.org/officeDocument/2006/math">
                    <m:acc>
                      <m:accPr>
                        <m:chr m:val="⃗"/>
                        <m:ctrlPr>
                          <a:rPr lang="en-GB" sz="1800" i="1">
                            <a:solidFill>
                              <a:srgbClr val="242729"/>
                            </a:solidFill>
                            <a:effectLst/>
                            <a:latin typeface="Cambria Math" panose="02040503050406030204" pitchFamily="18" charset="0"/>
                            <a:ea typeface="Times New Roman" panose="02020603050405020304" pitchFamily="18" charset="0"/>
                            <a:cs typeface="Calibri" panose="020F0502020204030204" pitchFamily="34" charset="0"/>
                          </a:rPr>
                        </m:ctrlPr>
                      </m:accPr>
                      <m:e>
                        <m:r>
                          <a:rPr lang="en-GB" sz="1800" i="1">
                            <a:solidFill>
                              <a:srgbClr val="242729"/>
                            </a:solidFill>
                            <a:effectLst/>
                            <a:latin typeface="Cambria Math" panose="02040503050406030204" pitchFamily="18" charset="0"/>
                            <a:ea typeface="Times New Roman" panose="02020603050405020304" pitchFamily="18" charset="0"/>
                            <a:cs typeface="Calibri" panose="020F0502020204030204" pitchFamily="34" charset="0"/>
                          </a:rPr>
                          <m:t>𝑎</m:t>
                        </m:r>
                      </m:e>
                    </m:acc>
                  </m:oMath>
                </a14:m>
                <a:r>
                  <a:rPr lang="en-GB" sz="1800" dirty="0">
                    <a:solidFill>
                      <a:srgbClr val="242729"/>
                    </a:solidFill>
                    <a:effectLst/>
                    <a:latin typeface="Calibri" panose="020F0502020204030204" pitchFamily="34" charset="0"/>
                    <a:ea typeface="Times New Roman" panose="02020603050405020304" pitchFamily="18" charset="0"/>
                  </a:rPr>
                  <a:t> </a:t>
                </a:r>
                <a:r>
                  <a:rPr lang="en-GB" sz="1800" dirty="0">
                    <a:solidFill>
                      <a:srgbClr val="000000"/>
                    </a:solidFill>
                    <a:effectLst/>
                    <a:latin typeface="Calibri" panose="020F0502020204030204" pitchFamily="34" charset="0"/>
                    <a:ea typeface="Times New Roman" panose="02020603050405020304" pitchFamily="18" charset="0"/>
                  </a:rPr>
                  <a:t>&gt; = cos θ and referred to a hidden variable in the form of “</a:t>
                </a:r>
                <a:r>
                  <a:rPr lang="en-GB" sz="1800" i="1" dirty="0">
                    <a:solidFill>
                      <a:srgbClr val="000000"/>
                    </a:solidFill>
                    <a:effectLst/>
                    <a:latin typeface="Calibri" panose="020F0502020204030204" pitchFamily="34" charset="0"/>
                    <a:ea typeface="Times New Roman" panose="02020603050405020304" pitchFamily="18" charset="0"/>
                  </a:rPr>
                  <a:t>a unit vector λ, with a uniform probability distribution”</a:t>
                </a:r>
                <a:r>
                  <a:rPr lang="en-GB" sz="1800" dirty="0">
                    <a:solidFill>
                      <a:srgbClr val="000000"/>
                    </a:solidFill>
                    <a:effectLst/>
                    <a:latin typeface="Calibri" panose="020F0502020204030204" pitchFamily="34" charset="0"/>
                    <a:ea typeface="Times New Roman" panose="02020603050405020304" pitchFamily="18" charset="0"/>
                  </a:rPr>
                  <a:t>. However Stern-Gerlach magnets don’t just measure spin, they also alter it. Bell knew this. See figure 6 of </a:t>
                </a:r>
                <a:r>
                  <a:rPr lang="en-GB" sz="1800" u="sng" dirty="0" err="1">
                    <a:solidFill>
                      <a:srgbClr val="000000"/>
                    </a:solidFill>
                    <a:effectLst/>
                    <a:latin typeface="Calibri" panose="020F0502020204030204" pitchFamily="34" charset="0"/>
                    <a:ea typeface="Times New Roman" panose="02020603050405020304" pitchFamily="18" charset="0"/>
                    <a:hlinkClick r:id="rId4"/>
                  </a:rPr>
                  <a:t>Bertlmann’s</a:t>
                </a:r>
                <a:r>
                  <a:rPr lang="en-GB" sz="1800" u="sng" dirty="0">
                    <a:solidFill>
                      <a:srgbClr val="000000"/>
                    </a:solidFill>
                    <a:effectLst/>
                    <a:latin typeface="Calibri" panose="020F0502020204030204" pitchFamily="34" charset="0"/>
                    <a:ea typeface="Times New Roman" panose="02020603050405020304" pitchFamily="18" charset="0"/>
                    <a:hlinkClick r:id="rId4"/>
                  </a:rPr>
                  <a:t> Socks And The Nature Of Reality</a:t>
                </a:r>
                <a:r>
                  <a:rPr lang="en-GB" sz="1800" dirty="0">
                    <a:solidFill>
                      <a:srgbClr val="000000"/>
                    </a:solidFill>
                    <a:effectLst/>
                    <a:latin typeface="Calibri" panose="020F050202020403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marL="0" indent="0" algn="just">
                  <a:lnSpc>
                    <a:spcPct val="115000"/>
                  </a:lnSpc>
                  <a:spcBef>
                    <a:spcPts val="600"/>
                  </a:spcBef>
                  <a:buNone/>
                </a:pPr>
                <a:r>
                  <a:rPr lang="en-GB" sz="1800" b="1" dirty="0">
                    <a:solidFill>
                      <a:srgbClr val="000000"/>
                    </a:solidFill>
                    <a:latin typeface="Calibri" panose="020F0502020204030204" pitchFamily="34" charset="0"/>
                    <a:ea typeface="Times New Roman" panose="02020603050405020304" pitchFamily="18" charset="0"/>
                  </a:rPr>
                  <a:t>Section IV: </a:t>
                </a:r>
                <a:r>
                  <a:rPr lang="en-GB" sz="1800" dirty="0">
                    <a:solidFill>
                      <a:srgbClr val="000000"/>
                    </a:solidFill>
                    <a:latin typeface="Calibri" panose="020F0502020204030204" pitchFamily="34" charset="0"/>
                    <a:ea typeface="Times New Roman" panose="02020603050405020304" pitchFamily="18" charset="0"/>
                  </a:rPr>
                  <a:t>Bell gave equation 13 A(</a:t>
                </a:r>
                <a14:m>
                  <m:oMath xmlns:m="http://schemas.openxmlformats.org/officeDocument/2006/math">
                    <m:acc>
                      <m:accPr>
                        <m:chr m:val="⃗"/>
                        <m:ctrlPr>
                          <a:rPr lang="en-GB" sz="1800" i="1">
                            <a:solidFill>
                              <a:srgbClr val="000000"/>
                            </a:solidFill>
                            <a:latin typeface="Cambria Math" panose="02040503050406030204" pitchFamily="18" charset="0"/>
                            <a:ea typeface="Times New Roman" panose="02020603050405020304" pitchFamily="18" charset="0"/>
                          </a:rPr>
                        </m:ctrlPr>
                      </m:accPr>
                      <m:e>
                        <m:r>
                          <m:rPr>
                            <m:sty m:val="p"/>
                          </m:rPr>
                          <a:rPr lang="en-GB" sz="1800" b="0" i="1">
                            <a:solidFill>
                              <a:srgbClr val="000000"/>
                            </a:solidFill>
                            <a:latin typeface="Cambria Math" panose="02040503050406030204" pitchFamily="18" charset="0"/>
                            <a:ea typeface="Times New Roman" panose="02020603050405020304" pitchFamily="18" charset="0"/>
                          </a:rPr>
                          <m:t>a</m:t>
                        </m:r>
                      </m:e>
                    </m:acc>
                  </m:oMath>
                </a14:m>
                <a:r>
                  <a:rPr lang="en-GB" sz="1800" dirty="0">
                    <a:solidFill>
                      <a:srgbClr val="000000"/>
                    </a:solidFill>
                    <a:latin typeface="Calibri" panose="020F0502020204030204" pitchFamily="34" charset="0"/>
                    <a:ea typeface="Times New Roman" panose="02020603050405020304" pitchFamily="18" charset="0"/>
                  </a:rPr>
                  <a:t>, λ) = – B(</a:t>
                </a:r>
                <a14:m>
                  <m:oMath xmlns:m="http://schemas.openxmlformats.org/officeDocument/2006/math">
                    <m:acc>
                      <m:accPr>
                        <m:chr m:val="⃗"/>
                        <m:ctrlPr>
                          <a:rPr lang="en-GB" sz="1800" i="1">
                            <a:solidFill>
                              <a:srgbClr val="000000"/>
                            </a:solidFill>
                            <a:latin typeface="Cambria Math" panose="02040503050406030204" pitchFamily="18" charset="0"/>
                            <a:ea typeface="Times New Roman" panose="02020603050405020304" pitchFamily="18" charset="0"/>
                          </a:rPr>
                        </m:ctrlPr>
                      </m:accPr>
                      <m:e>
                        <m:r>
                          <m:rPr>
                            <m:sty m:val="p"/>
                          </m:rPr>
                          <a:rPr lang="en-GB" sz="1800" b="0" i="1">
                            <a:solidFill>
                              <a:srgbClr val="000000"/>
                            </a:solidFill>
                            <a:latin typeface="Cambria Math" panose="02040503050406030204" pitchFamily="18" charset="0"/>
                            <a:ea typeface="Times New Roman" panose="02020603050405020304" pitchFamily="18" charset="0"/>
                          </a:rPr>
                          <m:t>a</m:t>
                        </m:r>
                      </m:e>
                    </m:acc>
                  </m:oMath>
                </a14:m>
                <a:r>
                  <a:rPr lang="en-GB" sz="1800" dirty="0">
                    <a:solidFill>
                      <a:srgbClr val="000000"/>
                    </a:solidFill>
                    <a:latin typeface="Calibri" panose="020F0502020204030204" pitchFamily="34" charset="0"/>
                    <a:ea typeface="Times New Roman" panose="02020603050405020304" pitchFamily="18" charset="0"/>
                  </a:rPr>
                  <a:t>, λ), which means the A and B sets of measurements will be opposite if the magnet angles are the same. Then in his equation 14, he treated a set of measurements as a simple number, and said the expectation value P(</a:t>
                </a:r>
                <a14:m>
                  <m:oMath xmlns:m="http://schemas.openxmlformats.org/officeDocument/2006/math">
                    <m:acc>
                      <m:accPr>
                        <m:chr m:val="⃗"/>
                        <m:ctrlPr>
                          <a:rPr lang="en-GB" sz="1800" i="1">
                            <a:solidFill>
                              <a:srgbClr val="000000"/>
                            </a:solidFill>
                            <a:latin typeface="Cambria Math" panose="02040503050406030204" pitchFamily="18" charset="0"/>
                            <a:ea typeface="Times New Roman" panose="02020603050405020304" pitchFamily="18" charset="0"/>
                          </a:rPr>
                        </m:ctrlPr>
                      </m:accPr>
                      <m:e>
                        <m:r>
                          <m:rPr>
                            <m:sty m:val="p"/>
                          </m:rPr>
                          <a:rPr lang="en-GB" sz="1800" b="0" i="1">
                            <a:solidFill>
                              <a:srgbClr val="000000"/>
                            </a:solidFill>
                            <a:latin typeface="Cambria Math" panose="02040503050406030204" pitchFamily="18" charset="0"/>
                            <a:ea typeface="Times New Roman" panose="02020603050405020304" pitchFamily="18" charset="0"/>
                          </a:rPr>
                          <m:t>a</m:t>
                        </m:r>
                      </m:e>
                    </m:acc>
                  </m:oMath>
                </a14:m>
                <a:r>
                  <a:rPr lang="en-GB" sz="1800" dirty="0">
                    <a:solidFill>
                      <a:srgbClr val="000000"/>
                    </a:solidFill>
                    <a:latin typeface="Calibri" panose="020F0502020204030204" pitchFamily="34" charset="0"/>
                    <a:ea typeface="Times New Roman" panose="02020603050405020304" pitchFamily="18" charset="0"/>
                  </a:rPr>
                  <a:t>, </a:t>
                </a:r>
                <a14:m>
                  <m:oMath xmlns:m="http://schemas.openxmlformats.org/officeDocument/2006/math">
                    <m:acc>
                      <m:accPr>
                        <m:chr m:val="⃗"/>
                        <m:ctrlPr>
                          <a:rPr lang="en-GB" sz="1800" i="1">
                            <a:solidFill>
                              <a:srgbClr val="000000"/>
                            </a:solidFill>
                            <a:latin typeface="Cambria Math" panose="02040503050406030204" pitchFamily="18" charset="0"/>
                            <a:ea typeface="Times New Roman" panose="02020603050405020304" pitchFamily="18" charset="0"/>
                          </a:rPr>
                        </m:ctrlPr>
                      </m:accPr>
                      <m:e>
                        <m:r>
                          <m:rPr>
                            <m:sty m:val="p"/>
                          </m:rPr>
                          <a:rPr lang="en-GB" sz="1800" b="0" i="1">
                            <a:solidFill>
                              <a:srgbClr val="000000"/>
                            </a:solidFill>
                            <a:latin typeface="Cambria Math" panose="02040503050406030204" pitchFamily="18" charset="0"/>
                            <a:ea typeface="Times New Roman" panose="02020603050405020304" pitchFamily="18" charset="0"/>
                          </a:rPr>
                          <m:t>b</m:t>
                        </m:r>
                      </m:e>
                    </m:acc>
                  </m:oMath>
                </a14:m>
                <a:r>
                  <a:rPr lang="en-GB" sz="1800" dirty="0">
                    <a:solidFill>
                      <a:srgbClr val="000000"/>
                    </a:solidFill>
                    <a:latin typeface="Calibri" panose="020F0502020204030204" pitchFamily="34" charset="0"/>
                    <a:ea typeface="Times New Roman" panose="02020603050405020304" pitchFamily="18" charset="0"/>
                  </a:rPr>
                  <a:t>) = – ∫ d λ p(λ) A(</a:t>
                </a:r>
                <a14:m>
                  <m:oMath xmlns:m="http://schemas.openxmlformats.org/officeDocument/2006/math">
                    <m:acc>
                      <m:accPr>
                        <m:chr m:val="⃗"/>
                        <m:ctrlPr>
                          <a:rPr lang="en-GB" sz="1800" i="1">
                            <a:solidFill>
                              <a:srgbClr val="000000"/>
                            </a:solidFill>
                            <a:latin typeface="Cambria Math" panose="02040503050406030204" pitchFamily="18" charset="0"/>
                            <a:ea typeface="Times New Roman" panose="02020603050405020304" pitchFamily="18" charset="0"/>
                          </a:rPr>
                        </m:ctrlPr>
                      </m:accPr>
                      <m:e>
                        <m:r>
                          <m:rPr>
                            <m:sty m:val="p"/>
                          </m:rPr>
                          <a:rPr lang="en-GB" sz="1800" b="0" i="1">
                            <a:solidFill>
                              <a:srgbClr val="000000"/>
                            </a:solidFill>
                            <a:latin typeface="Cambria Math" panose="02040503050406030204" pitchFamily="18" charset="0"/>
                            <a:ea typeface="Times New Roman" panose="02020603050405020304" pitchFamily="18" charset="0"/>
                          </a:rPr>
                          <m:t>a</m:t>
                        </m:r>
                      </m:e>
                    </m:acc>
                  </m:oMath>
                </a14:m>
                <a:r>
                  <a:rPr lang="en-GB" sz="1800" dirty="0">
                    <a:solidFill>
                      <a:srgbClr val="000000"/>
                    </a:solidFill>
                    <a:latin typeface="Calibri" panose="020F0502020204030204" pitchFamily="34" charset="0"/>
                    <a:ea typeface="Times New Roman" panose="02020603050405020304" pitchFamily="18" charset="0"/>
                  </a:rPr>
                  <a:t>, λ) A(</a:t>
                </a:r>
                <a14:m>
                  <m:oMath xmlns:m="http://schemas.openxmlformats.org/officeDocument/2006/math">
                    <m:acc>
                      <m:accPr>
                        <m:chr m:val="⃗"/>
                        <m:ctrlPr>
                          <a:rPr lang="en-GB" sz="1800" i="1">
                            <a:solidFill>
                              <a:srgbClr val="000000"/>
                            </a:solidFill>
                            <a:latin typeface="Cambria Math" panose="02040503050406030204" pitchFamily="18" charset="0"/>
                            <a:ea typeface="Times New Roman" panose="02020603050405020304" pitchFamily="18" charset="0"/>
                          </a:rPr>
                        </m:ctrlPr>
                      </m:accPr>
                      <m:e>
                        <m:r>
                          <m:rPr>
                            <m:sty m:val="p"/>
                          </m:rPr>
                          <a:rPr lang="en-GB" sz="1800" b="0" i="1">
                            <a:solidFill>
                              <a:srgbClr val="000000"/>
                            </a:solidFill>
                            <a:latin typeface="Cambria Math" panose="02040503050406030204" pitchFamily="18" charset="0"/>
                            <a:ea typeface="Times New Roman" panose="02020603050405020304" pitchFamily="18" charset="0"/>
                          </a:rPr>
                          <m:t>b</m:t>
                        </m:r>
                      </m:e>
                    </m:acc>
                  </m:oMath>
                </a14:m>
                <a:r>
                  <a:rPr lang="en-GB" sz="1800" dirty="0">
                    <a:solidFill>
                      <a:srgbClr val="000000"/>
                    </a:solidFill>
                    <a:latin typeface="Calibri" panose="020F0502020204030204" pitchFamily="34" charset="0"/>
                    <a:ea typeface="Times New Roman" panose="02020603050405020304" pitchFamily="18" charset="0"/>
                  </a:rPr>
                  <a:t>, λ). That’s saying you can get the same results using only the A measurements, because they’re the opposite of the B measurements. That introduces an unwarranted linear relationship. Then Bell introduced another measurement at angle c, and came up with equation 15, which is </a:t>
                </a:r>
                <a:r>
                  <a:rPr lang="en-GB" sz="1800" b="1" dirty="0">
                    <a:solidFill>
                      <a:srgbClr val="000000"/>
                    </a:solidFill>
                    <a:latin typeface="Calibri" panose="020F0502020204030204" pitchFamily="34" charset="0"/>
                    <a:ea typeface="Times New Roman" panose="02020603050405020304" pitchFamily="18" charset="0"/>
                  </a:rPr>
                  <a:t>Bell’s inequality</a:t>
                </a:r>
                <a:r>
                  <a:rPr lang="en-GB" sz="1800" dirty="0">
                    <a:solidFill>
                      <a:srgbClr val="000000"/>
                    </a:solidFill>
                    <a:latin typeface="Calibri" panose="020F0502020204030204" pitchFamily="34" charset="0"/>
                    <a:ea typeface="Times New Roman" panose="02020603050405020304" pitchFamily="18" charset="0"/>
                  </a:rPr>
                  <a:t>:</a:t>
                </a:r>
              </a:p>
              <a:p>
                <a:pPr marL="0" indent="0" algn="ctr">
                  <a:lnSpc>
                    <a:spcPct val="115000"/>
                  </a:lnSpc>
                  <a:spcBef>
                    <a:spcPts val="600"/>
                  </a:spcBef>
                  <a:buNone/>
                </a:pPr>
                <a:r>
                  <a:rPr lang="en-GB" sz="1800" b="1" dirty="0">
                    <a:solidFill>
                      <a:srgbClr val="000000"/>
                    </a:solidFill>
                    <a:effectLst/>
                    <a:latin typeface="Calibri" panose="020F0502020204030204" pitchFamily="34" charset="0"/>
                    <a:ea typeface="Times New Roman" panose="02020603050405020304" pitchFamily="18" charset="0"/>
                  </a:rPr>
                  <a:t>1 + P(</a:t>
                </a:r>
                <a14:m>
                  <m:oMath xmlns:m="http://schemas.openxmlformats.org/officeDocument/2006/math">
                    <m:acc>
                      <m:accPr>
                        <m:chr m:val="⃗"/>
                        <m:ctrlPr>
                          <a:rPr lang="en-GB" sz="1800" b="1"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ctrlPr>
                      </m:accPr>
                      <m:e>
                        <m:r>
                          <a:rPr lang="en-GB" sz="1800" b="1"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𝒃</m:t>
                        </m:r>
                      </m:e>
                    </m:acc>
                  </m:oMath>
                </a14:m>
                <a:r>
                  <a:rPr lang="en-GB" sz="1800" b="1" dirty="0">
                    <a:solidFill>
                      <a:srgbClr val="000000"/>
                    </a:solidFill>
                    <a:effectLst/>
                    <a:latin typeface="Calibri" panose="020F0502020204030204" pitchFamily="34" charset="0"/>
                    <a:ea typeface="Times New Roman" panose="02020603050405020304" pitchFamily="18" charset="0"/>
                  </a:rPr>
                  <a:t>, </a:t>
                </a:r>
                <a14:m>
                  <m:oMath xmlns:m="http://schemas.openxmlformats.org/officeDocument/2006/math">
                    <m:acc>
                      <m:accPr>
                        <m:chr m:val="⃗"/>
                        <m:ctrlPr>
                          <a:rPr lang="en-GB" sz="1800" b="1"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ctrlPr>
                      </m:accPr>
                      <m:e>
                        <m:r>
                          <a:rPr lang="en-GB" sz="1800" b="1"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𝒄</m:t>
                        </m:r>
                      </m:e>
                    </m:acc>
                  </m:oMath>
                </a14:m>
                <a:r>
                  <a:rPr lang="en-GB" sz="1800" b="1" dirty="0">
                    <a:solidFill>
                      <a:srgbClr val="000000"/>
                    </a:solidFill>
                    <a:effectLst/>
                    <a:latin typeface="Calibri" panose="020F0502020204030204" pitchFamily="34" charset="0"/>
                    <a:ea typeface="Times New Roman" panose="02020603050405020304" pitchFamily="18" charset="0"/>
                  </a:rPr>
                  <a:t>) ≥ |P(</a:t>
                </a:r>
                <a14:m>
                  <m:oMath xmlns:m="http://schemas.openxmlformats.org/officeDocument/2006/math">
                    <m:acc>
                      <m:accPr>
                        <m:chr m:val="⃗"/>
                        <m:ctrlPr>
                          <a:rPr lang="en-GB" sz="1800" b="1"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ctrlPr>
                      </m:accPr>
                      <m:e>
                        <m:r>
                          <a:rPr lang="en-GB" sz="1800" b="1"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𝒂</m:t>
                        </m:r>
                      </m:e>
                    </m:acc>
                  </m:oMath>
                </a14:m>
                <a:r>
                  <a:rPr lang="en-GB" sz="1800" b="1" dirty="0">
                    <a:solidFill>
                      <a:srgbClr val="000000"/>
                    </a:solidFill>
                    <a:effectLst/>
                    <a:latin typeface="Calibri" panose="020F0502020204030204" pitchFamily="34" charset="0"/>
                    <a:ea typeface="Times New Roman" panose="02020603050405020304" pitchFamily="18" charset="0"/>
                  </a:rPr>
                  <a:t>, </a:t>
                </a:r>
                <a14:m>
                  <m:oMath xmlns:m="http://schemas.openxmlformats.org/officeDocument/2006/math">
                    <m:acc>
                      <m:accPr>
                        <m:chr m:val="⃗"/>
                        <m:ctrlPr>
                          <a:rPr lang="en-GB" sz="1800" b="1"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ctrlPr>
                      </m:accPr>
                      <m:e>
                        <m:r>
                          <a:rPr lang="en-GB" sz="1800" b="1"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𝒃</m:t>
                        </m:r>
                      </m:e>
                    </m:acc>
                  </m:oMath>
                </a14:m>
                <a:r>
                  <a:rPr lang="en-GB" sz="1800" b="1" dirty="0">
                    <a:solidFill>
                      <a:srgbClr val="000000"/>
                    </a:solidFill>
                    <a:effectLst/>
                    <a:latin typeface="Calibri" panose="020F0502020204030204" pitchFamily="34" charset="0"/>
                    <a:ea typeface="Times New Roman" panose="02020603050405020304" pitchFamily="18" charset="0"/>
                  </a:rPr>
                  <a:t>) – P(</a:t>
                </a:r>
                <a14:m>
                  <m:oMath xmlns:m="http://schemas.openxmlformats.org/officeDocument/2006/math">
                    <m:acc>
                      <m:accPr>
                        <m:chr m:val="⃗"/>
                        <m:ctrlPr>
                          <a:rPr lang="en-GB" sz="1800" b="1"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ctrlPr>
                      </m:accPr>
                      <m:e>
                        <m:r>
                          <a:rPr lang="en-GB" sz="1800" b="1"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𝒂</m:t>
                        </m:r>
                      </m:e>
                    </m:acc>
                  </m:oMath>
                </a14:m>
                <a:r>
                  <a:rPr lang="en-GB" sz="1800" b="1" dirty="0">
                    <a:solidFill>
                      <a:srgbClr val="000000"/>
                    </a:solidFill>
                    <a:effectLst/>
                    <a:latin typeface="Calibri" panose="020F0502020204030204" pitchFamily="34" charset="0"/>
                    <a:ea typeface="Times New Roman" panose="02020603050405020304" pitchFamily="18" charset="0"/>
                  </a:rPr>
                  <a:t>, </a:t>
                </a:r>
                <a14:m>
                  <m:oMath xmlns:m="http://schemas.openxmlformats.org/officeDocument/2006/math">
                    <m:acc>
                      <m:accPr>
                        <m:chr m:val="⃗"/>
                        <m:ctrlPr>
                          <a:rPr lang="en-GB" sz="1800" b="1"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ctrlPr>
                      </m:accPr>
                      <m:e>
                        <m:r>
                          <a:rPr lang="en-GB" sz="1800" b="1"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𝒄</m:t>
                        </m:r>
                      </m:e>
                    </m:acc>
                  </m:oMath>
                </a14:m>
                <a:r>
                  <a:rPr lang="en-GB" sz="1800" b="1" dirty="0">
                    <a:solidFill>
                      <a:srgbClr val="000000"/>
                    </a:solidFill>
                    <a:effectLst/>
                    <a:latin typeface="Calibri" panose="020F0502020204030204" pitchFamily="34" charset="0"/>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a:p>
                <a:endParaRPr lang="en-GB" dirty="0"/>
              </a:p>
            </p:txBody>
          </p:sp>
        </mc:Choice>
        <mc:Fallback xmlns="">
          <p:sp>
            <p:nvSpPr>
              <p:cNvPr id="3" name="Content Placeholder 2">
                <a:extLst>
                  <a:ext uri="{FF2B5EF4-FFF2-40B4-BE49-F238E27FC236}">
                    <a16:creationId xmlns:a16="http://schemas.microsoft.com/office/drawing/2014/main" id="{0804F58B-A356-17E1-2BC6-3892821A3CED}"/>
                  </a:ext>
                </a:extLst>
              </p:cNvPr>
              <p:cNvSpPr>
                <a:spLocks noGrp="1" noRot="1" noChangeAspect="1" noMove="1" noResize="1" noEditPoints="1" noAdjustHandles="1" noChangeArrowheads="1" noChangeShapeType="1" noTextEdit="1"/>
              </p:cNvSpPr>
              <p:nvPr>
                <p:ph idx="1"/>
              </p:nvPr>
            </p:nvSpPr>
            <p:spPr>
              <a:xfrm>
                <a:off x="838200" y="894735"/>
                <a:ext cx="10515600" cy="5282228"/>
              </a:xfrm>
              <a:blipFill>
                <a:blip r:embed="rId5"/>
                <a:stretch>
                  <a:fillRect l="-232" t="-115" r="-174"/>
                </a:stretch>
              </a:blipFill>
            </p:spPr>
            <p:txBody>
              <a:bodyPr/>
              <a:lstStyle/>
              <a:p>
                <a:r>
                  <a:rPr lang="en-GB">
                    <a:noFill/>
                  </a:rPr>
                  <a:t> </a:t>
                </a:r>
              </a:p>
            </p:txBody>
          </p:sp>
        </mc:Fallback>
      </mc:AlternateContent>
      <p:sp>
        <p:nvSpPr>
          <p:cNvPr id="4" name="Slide Number Placeholder 3">
            <a:extLst>
              <a:ext uri="{FF2B5EF4-FFF2-40B4-BE49-F238E27FC236}">
                <a16:creationId xmlns:a16="http://schemas.microsoft.com/office/drawing/2014/main" id="{33EAC0D6-1DC2-0533-6BCA-A0823C069D39}"/>
              </a:ext>
            </a:extLst>
          </p:cNvPr>
          <p:cNvSpPr>
            <a:spLocks noGrp="1"/>
          </p:cNvSpPr>
          <p:nvPr>
            <p:ph type="sldNum" sz="quarter" idx="12"/>
          </p:nvPr>
        </p:nvSpPr>
        <p:spPr/>
        <p:txBody>
          <a:bodyPr/>
          <a:lstStyle/>
          <a:p>
            <a:fld id="{3F40EABB-3DAA-421E-80DD-FA096055E226}" type="slidenum">
              <a:rPr lang="en-GB" smtClean="0"/>
              <a:t>3</a:t>
            </a:fld>
            <a:endParaRPr lang="en-GB"/>
          </a:p>
        </p:txBody>
      </p:sp>
    </p:spTree>
    <p:extLst>
      <p:ext uri="{BB962C8B-B14F-4D97-AF65-F5344CB8AC3E}">
        <p14:creationId xmlns:p14="http://schemas.microsoft.com/office/powerpoint/2010/main" val="302680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56EC0-3C11-0FB8-E49C-1E8201B4BF8F}"/>
              </a:ext>
            </a:extLst>
          </p:cNvPr>
          <p:cNvSpPr>
            <a:spLocks noGrp="1"/>
          </p:cNvSpPr>
          <p:nvPr>
            <p:ph type="title"/>
          </p:nvPr>
        </p:nvSpPr>
        <p:spPr>
          <a:xfrm>
            <a:off x="838200" y="365125"/>
            <a:ext cx="10515600" cy="4351338"/>
          </a:xfrm>
        </p:spPr>
        <p:txBody>
          <a:bodyPr>
            <a:normAutofit/>
          </a:bodyPr>
          <a:lstStyle/>
          <a:p>
            <a:r>
              <a:rPr lang="en-GB" sz="1800" b="1" dirty="0">
                <a:solidFill>
                  <a:srgbClr val="000000"/>
                </a:solidFill>
                <a:latin typeface="Calibri" panose="020F0502020204030204" pitchFamily="34" charset="0"/>
                <a:ea typeface="Times New Roman" panose="02020603050405020304" pitchFamily="18" charset="0"/>
              </a:rPr>
              <a:t>A diagrammatic representation of Bell’s inequality</a:t>
            </a:r>
            <a:br>
              <a:rPr lang="en-GB" sz="4400" dirty="0">
                <a:solidFill>
                  <a:srgbClr val="000000"/>
                </a:solidFill>
                <a:latin typeface="Calibri" panose="020F0502020204030204" pitchFamily="34" charset="0"/>
                <a:ea typeface="Times New Roman" panose="02020603050405020304" pitchFamily="18" charset="0"/>
              </a:rPr>
            </a:br>
            <a:br>
              <a:rPr lang="en-GB" sz="4400" dirty="0">
                <a:solidFill>
                  <a:srgbClr val="000000"/>
                </a:solidFill>
                <a:latin typeface="Calibri" panose="020F0502020204030204" pitchFamily="34" charset="0"/>
                <a:ea typeface="Times New Roman" panose="02020603050405020304" pitchFamily="18" charset="0"/>
              </a:rPr>
            </a:br>
            <a:br>
              <a:rPr lang="en-GB" sz="4400" dirty="0">
                <a:solidFill>
                  <a:srgbClr val="000000"/>
                </a:solidFill>
                <a:latin typeface="Calibri" panose="020F0502020204030204" pitchFamily="34" charset="0"/>
                <a:ea typeface="Times New Roman" panose="02020603050405020304" pitchFamily="18" charset="0"/>
              </a:rPr>
            </a:br>
            <a:br>
              <a:rPr lang="en-GB" sz="4400" dirty="0">
                <a:solidFill>
                  <a:srgbClr val="000000"/>
                </a:solidFill>
                <a:latin typeface="Calibri" panose="020F0502020204030204" pitchFamily="34" charset="0"/>
                <a:ea typeface="Times New Roman" panose="02020603050405020304" pitchFamily="18" charset="0"/>
              </a:rPr>
            </a:br>
            <a:br>
              <a:rPr lang="en-GB" sz="4400" dirty="0">
                <a:solidFill>
                  <a:srgbClr val="000000"/>
                </a:solidFill>
                <a:latin typeface="Calibri" panose="020F0502020204030204" pitchFamily="34" charset="0"/>
                <a:ea typeface="Times New Roman" panose="02020603050405020304" pitchFamily="18" charset="0"/>
              </a:rPr>
            </a:br>
            <a:br>
              <a:rPr lang="en-GB" sz="4400" dirty="0">
                <a:solidFill>
                  <a:srgbClr val="000000"/>
                </a:solidFill>
                <a:latin typeface="Calibri" panose="020F0502020204030204" pitchFamily="34" charset="0"/>
                <a:ea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A60F3F9A-1309-6B04-2A50-C5CA15010610}"/>
              </a:ext>
            </a:extLst>
          </p:cNvPr>
          <p:cNvSpPr>
            <a:spLocks noGrp="1"/>
          </p:cNvSpPr>
          <p:nvPr>
            <p:ph idx="1"/>
          </p:nvPr>
        </p:nvSpPr>
        <p:spPr>
          <a:xfrm>
            <a:off x="838200" y="4786976"/>
            <a:ext cx="10515600" cy="1389986"/>
          </a:xfrm>
        </p:spPr>
        <p:txBody>
          <a:bodyPr/>
          <a:lstStyle/>
          <a:p>
            <a:pPr marL="0" indent="0" algn="just">
              <a:buNone/>
            </a:pPr>
            <a:r>
              <a:rPr lang="en-GB" sz="1500" dirty="0">
                <a:solidFill>
                  <a:srgbClr val="000000"/>
                </a:solidFill>
                <a:effectLst/>
                <a:latin typeface="Calibri" panose="020F0502020204030204" pitchFamily="34" charset="0"/>
                <a:ea typeface="Times New Roman" panose="02020603050405020304" pitchFamily="18" charset="0"/>
              </a:rPr>
              <a:t>One plus the </a:t>
            </a:r>
            <a:r>
              <a:rPr lang="en-GB" sz="1500" dirty="0" err="1">
                <a:solidFill>
                  <a:srgbClr val="000000"/>
                </a:solidFill>
                <a:effectLst/>
                <a:latin typeface="Calibri" panose="020F0502020204030204" pitchFamily="34" charset="0"/>
                <a:ea typeface="Times New Roman" panose="02020603050405020304" pitchFamily="18" charset="0"/>
              </a:rPr>
              <a:t>bc</a:t>
            </a:r>
            <a:r>
              <a:rPr lang="en-GB" sz="1500" dirty="0">
                <a:solidFill>
                  <a:srgbClr val="000000"/>
                </a:solidFill>
                <a:effectLst/>
                <a:latin typeface="Calibri" panose="020F0502020204030204" pitchFamily="34" charset="0"/>
                <a:ea typeface="Times New Roman" panose="02020603050405020304" pitchFamily="18" charset="0"/>
              </a:rPr>
              <a:t> term is greater than or equal to the ab term plus the minus ac term. Note that Bell knew about cos θ but his inequality deliberately employs a linear relationship. It is akin to the way probabilities add up to 1. It results in the claim that the “classical prediction” describes a straight line. </a:t>
            </a:r>
            <a:endParaRPr lang="en-GB" sz="1500" dirty="0">
              <a:effectLst/>
              <a:latin typeface="Times New Roman" panose="02020603050405020304" pitchFamily="18" charset="0"/>
              <a:ea typeface="Times New Roman" panose="02020603050405020304" pitchFamily="18" charset="0"/>
            </a:endParaRPr>
          </a:p>
          <a:p>
            <a:endParaRPr lang="en-GB" dirty="0"/>
          </a:p>
        </p:txBody>
      </p:sp>
      <p:pic>
        <p:nvPicPr>
          <p:cNvPr id="7" name="Picture 6" descr="Chart&#10;&#10;Description automatically generated">
            <a:extLst>
              <a:ext uri="{FF2B5EF4-FFF2-40B4-BE49-F238E27FC236}">
                <a16:creationId xmlns:a16="http://schemas.microsoft.com/office/drawing/2014/main" id="{B8640A96-9B08-2D9F-F477-D30061C890A8}"/>
              </a:ext>
            </a:extLst>
          </p:cNvPr>
          <p:cNvPicPr>
            <a:picLocks noChangeAspect="1"/>
          </p:cNvPicPr>
          <p:nvPr/>
        </p:nvPicPr>
        <p:blipFill>
          <a:blip r:embed="rId2">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2094270" y="1052052"/>
            <a:ext cx="7973961" cy="3480619"/>
          </a:xfrm>
          <a:prstGeom prst="rect">
            <a:avLst/>
          </a:prstGeom>
          <a:ln>
            <a:solidFill>
              <a:schemeClr val="tx1"/>
            </a:solidFill>
          </a:ln>
        </p:spPr>
      </p:pic>
      <p:sp>
        <p:nvSpPr>
          <p:cNvPr id="8" name="Slide Number Placeholder 7">
            <a:extLst>
              <a:ext uri="{FF2B5EF4-FFF2-40B4-BE49-F238E27FC236}">
                <a16:creationId xmlns:a16="http://schemas.microsoft.com/office/drawing/2014/main" id="{F5FF2FA5-47F3-4B61-7BCE-C0CAEAFE7703}"/>
              </a:ext>
            </a:extLst>
          </p:cNvPr>
          <p:cNvSpPr>
            <a:spLocks noGrp="1"/>
          </p:cNvSpPr>
          <p:nvPr>
            <p:ph type="sldNum" sz="quarter" idx="12"/>
          </p:nvPr>
        </p:nvSpPr>
        <p:spPr/>
        <p:txBody>
          <a:bodyPr/>
          <a:lstStyle/>
          <a:p>
            <a:fld id="{3F40EABB-3DAA-421E-80DD-FA096055E226}" type="slidenum">
              <a:rPr lang="en-GB" smtClean="0"/>
              <a:t>4</a:t>
            </a:fld>
            <a:endParaRPr lang="en-GB"/>
          </a:p>
        </p:txBody>
      </p:sp>
    </p:spTree>
    <p:extLst>
      <p:ext uri="{BB962C8B-B14F-4D97-AF65-F5344CB8AC3E}">
        <p14:creationId xmlns:p14="http://schemas.microsoft.com/office/powerpoint/2010/main" val="3539533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9599C-893B-88E4-E49F-773B42A1AF4E}"/>
              </a:ext>
            </a:extLst>
          </p:cNvPr>
          <p:cNvSpPr>
            <a:spLocks noGrp="1"/>
          </p:cNvSpPr>
          <p:nvPr>
            <p:ph type="title"/>
          </p:nvPr>
        </p:nvSpPr>
        <p:spPr>
          <a:xfrm>
            <a:off x="838200" y="963560"/>
            <a:ext cx="10515600" cy="127821"/>
          </a:xfrm>
        </p:spPr>
        <p:txBody>
          <a:bodyPr>
            <a:normAutofit fontScale="90000"/>
          </a:bodyPr>
          <a:lstStyle/>
          <a:p>
            <a:r>
              <a:rPr lang="en-GB" sz="2000" b="1" dirty="0">
                <a:solidFill>
                  <a:srgbClr val="000000"/>
                </a:solidFill>
                <a:effectLst/>
                <a:latin typeface="Calibri" panose="020F0502020204030204" pitchFamily="34" charset="0"/>
                <a:ea typeface="Calibri" panose="020F0502020204030204" pitchFamily="34" charset="0"/>
              </a:rPr>
              <a:t>Bell’s inequality is said to yield a straight-line prediction</a:t>
            </a:r>
            <a:br>
              <a:rPr lang="en-GB" sz="1800" dirty="0">
                <a:effectLst/>
                <a:latin typeface="Times New Roman" panose="02020603050405020304" pitchFamily="18" charset="0"/>
                <a:ea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7A852DC4-BB12-B91C-D1CE-7D487A65E7F7}"/>
              </a:ext>
            </a:extLst>
          </p:cNvPr>
          <p:cNvSpPr>
            <a:spLocks noGrp="1"/>
          </p:cNvSpPr>
          <p:nvPr>
            <p:ph idx="1"/>
          </p:nvPr>
        </p:nvSpPr>
        <p:spPr>
          <a:xfrm>
            <a:off x="838200" y="963560"/>
            <a:ext cx="10515600" cy="5213403"/>
          </a:xfrm>
        </p:spPr>
        <p:txBody>
          <a:bodyPr/>
          <a:lstStyle/>
          <a:p>
            <a:pPr marL="0" indent="0">
              <a:buNone/>
            </a:pPr>
            <a:r>
              <a:rPr lang="en-GB" sz="1500" dirty="0">
                <a:solidFill>
                  <a:srgbClr val="000000"/>
                </a:solidFill>
                <a:effectLst/>
                <a:latin typeface="Calibri" panose="020F0502020204030204" pitchFamily="34" charset="0"/>
                <a:ea typeface="Times New Roman" panose="02020603050405020304" pitchFamily="18" charset="0"/>
              </a:rPr>
              <a:t>Bell’s inequality is usually illustrated with a picture like the one below by </a:t>
            </a:r>
            <a:r>
              <a:rPr lang="en-GB" sz="1500" u="sng" dirty="0">
                <a:solidFill>
                  <a:srgbClr val="000000"/>
                </a:solidFill>
                <a:effectLst/>
                <a:latin typeface="Calibri" panose="020F0502020204030204" pitchFamily="34" charset="0"/>
                <a:ea typeface="Times New Roman" panose="02020603050405020304" pitchFamily="18" charset="0"/>
                <a:hlinkClick r:id="rId2"/>
              </a:rPr>
              <a:t>Gill</a:t>
            </a:r>
            <a:r>
              <a:rPr lang="en-GB" sz="1500" dirty="0">
                <a:solidFill>
                  <a:srgbClr val="000000"/>
                </a:solidFill>
                <a:effectLst/>
                <a:latin typeface="Calibri" panose="020F0502020204030204" pitchFamily="34" charset="0"/>
                <a:ea typeface="Times New Roman" panose="02020603050405020304" pitchFamily="18" charset="0"/>
              </a:rPr>
              <a:t>, with a </a:t>
            </a:r>
            <a:r>
              <a:rPr lang="en-GB" sz="1500" b="1" dirty="0">
                <a:solidFill>
                  <a:srgbClr val="000000"/>
                </a:solidFill>
                <a:effectLst/>
                <a:latin typeface="Calibri" panose="020F0502020204030204" pitchFamily="34" charset="0"/>
                <a:ea typeface="Times New Roman" panose="02020603050405020304" pitchFamily="18" charset="0"/>
              </a:rPr>
              <a:t>straight-line classical prediction</a:t>
            </a:r>
            <a:r>
              <a:rPr lang="en-GB" sz="1500" dirty="0">
                <a:solidFill>
                  <a:srgbClr val="000000"/>
                </a:solidFill>
                <a:effectLst/>
                <a:latin typeface="Calibri" panose="020F0502020204030204" pitchFamily="34" charset="0"/>
                <a:ea typeface="Times New Roman" panose="02020603050405020304" pitchFamily="18" charset="0"/>
              </a:rPr>
              <a:t>, and a  </a:t>
            </a:r>
            <a:r>
              <a:rPr lang="en-GB" sz="1500" b="1" dirty="0">
                <a:solidFill>
                  <a:srgbClr val="000000"/>
                </a:solidFill>
                <a:effectLst/>
                <a:latin typeface="Calibri" panose="020F0502020204030204" pitchFamily="34" charset="0"/>
                <a:ea typeface="Times New Roman" panose="02020603050405020304" pitchFamily="18" charset="0"/>
              </a:rPr>
              <a:t>curved  quantum-mechanical prediction</a:t>
            </a:r>
            <a:r>
              <a:rPr lang="en-GB" sz="1500" dirty="0">
                <a:solidFill>
                  <a:srgbClr val="000000"/>
                </a:solidFill>
                <a:effectLst/>
                <a:latin typeface="Calibri" panose="020F0502020204030204" pitchFamily="34" charset="0"/>
                <a:ea typeface="Times New Roman" panose="02020603050405020304" pitchFamily="18" charset="0"/>
              </a:rPr>
              <a:t>: </a:t>
            </a:r>
          </a:p>
          <a:p>
            <a:pPr marL="0" indent="0">
              <a:buNone/>
            </a:pPr>
            <a:endParaRPr lang="en-GB" sz="1500" dirty="0">
              <a:solidFill>
                <a:srgbClr val="000000"/>
              </a:solidFill>
              <a:latin typeface="Calibri" panose="020F0502020204030204" pitchFamily="34" charset="0"/>
            </a:endParaRPr>
          </a:p>
          <a:p>
            <a:pPr marL="0" indent="0">
              <a:buNone/>
            </a:pPr>
            <a:endParaRPr lang="en-GB" sz="1500" dirty="0">
              <a:solidFill>
                <a:srgbClr val="000000"/>
              </a:solidFill>
              <a:latin typeface="Calibri" panose="020F0502020204030204" pitchFamily="34" charset="0"/>
            </a:endParaRPr>
          </a:p>
          <a:p>
            <a:pPr marL="0" indent="0">
              <a:buNone/>
            </a:pPr>
            <a:endParaRPr lang="en-GB" sz="1500" dirty="0">
              <a:solidFill>
                <a:srgbClr val="000000"/>
              </a:solidFill>
              <a:latin typeface="Calibri" panose="020F0502020204030204" pitchFamily="34" charset="0"/>
            </a:endParaRPr>
          </a:p>
          <a:p>
            <a:pPr marL="0" indent="0">
              <a:buNone/>
            </a:pPr>
            <a:endParaRPr lang="en-GB" sz="1500" dirty="0">
              <a:solidFill>
                <a:srgbClr val="000000"/>
              </a:solidFill>
              <a:latin typeface="Calibri" panose="020F0502020204030204" pitchFamily="34" charset="0"/>
            </a:endParaRPr>
          </a:p>
          <a:p>
            <a:pPr marL="0" indent="0">
              <a:buNone/>
            </a:pPr>
            <a:r>
              <a:rPr lang="en-GB" sz="1500" dirty="0">
                <a:solidFill>
                  <a:srgbClr val="000000"/>
                </a:solidFill>
                <a:effectLst/>
                <a:latin typeface="Calibri" panose="020F0502020204030204" pitchFamily="34" charset="0"/>
                <a:ea typeface="Times New Roman" panose="02020603050405020304" pitchFamily="18" charset="0"/>
              </a:rPr>
              <a:t>It says the classical prediction for the correlation at 45</a:t>
            </a:r>
            <a:r>
              <a:rPr lang="en-GB" sz="1500" dirty="0">
                <a:solidFill>
                  <a:srgbClr val="242729"/>
                </a:solidFill>
                <a:effectLst/>
                <a:latin typeface="Calibri" panose="020F0502020204030204" pitchFamily="34" charset="0"/>
                <a:ea typeface="Times New Roman" panose="02020603050405020304" pitchFamily="18" charset="0"/>
              </a:rPr>
              <a:t>° </a:t>
            </a:r>
            <a:r>
              <a:rPr lang="en-GB" sz="1500" dirty="0">
                <a:solidFill>
                  <a:srgbClr val="000000"/>
                </a:solidFill>
                <a:effectLst/>
                <a:latin typeface="Calibri" panose="020F0502020204030204" pitchFamily="34" charset="0"/>
                <a:ea typeface="Times New Roman" panose="02020603050405020304" pitchFamily="18" charset="0"/>
              </a:rPr>
              <a:t>is -0.5, </a:t>
            </a:r>
            <a:r>
              <a:rPr lang="en-GB" sz="1500" dirty="0">
                <a:solidFill>
                  <a:srgbClr val="242729"/>
                </a:solidFill>
                <a:effectLst/>
                <a:latin typeface="Calibri" panose="020F0502020204030204" pitchFamily="34" charset="0"/>
                <a:ea typeface="Times New Roman" panose="02020603050405020304" pitchFamily="18" charset="0"/>
              </a:rPr>
              <a:t>whilst the quantum mechanical prediction is -0.707. See the </a:t>
            </a:r>
            <a:r>
              <a:rPr lang="en-GB" sz="1500" u="sng" dirty="0">
                <a:solidFill>
                  <a:srgbClr val="000000"/>
                </a:solidFill>
                <a:effectLst/>
                <a:latin typeface="Calibri" panose="020F0502020204030204" pitchFamily="34" charset="0"/>
                <a:ea typeface="Times New Roman" panose="02020603050405020304" pitchFamily="18" charset="0"/>
                <a:hlinkClick r:id="rId3"/>
              </a:rPr>
              <a:t>Stanford article</a:t>
            </a:r>
            <a:r>
              <a:rPr lang="en-GB" sz="1500" dirty="0">
                <a:solidFill>
                  <a:srgbClr val="000000"/>
                </a:solidFill>
                <a:effectLst/>
                <a:latin typeface="Calibri" panose="020F0502020204030204" pitchFamily="34" charset="0"/>
                <a:ea typeface="Times New Roman" panose="02020603050405020304" pitchFamily="18" charset="0"/>
              </a:rPr>
              <a:t> where Abner </a:t>
            </a:r>
            <a:r>
              <a:rPr lang="en-GB" sz="1500" dirty="0" err="1">
                <a:solidFill>
                  <a:srgbClr val="000000"/>
                </a:solidFill>
                <a:effectLst/>
                <a:latin typeface="Calibri" panose="020F0502020204030204" pitchFamily="34" charset="0"/>
                <a:ea typeface="Times New Roman" panose="02020603050405020304" pitchFamily="18" charset="0"/>
              </a:rPr>
              <a:t>Shimony</a:t>
            </a:r>
            <a:r>
              <a:rPr lang="en-GB" sz="1500" dirty="0">
                <a:solidFill>
                  <a:srgbClr val="000000"/>
                </a:solidFill>
                <a:effectLst/>
                <a:latin typeface="Calibri" panose="020F0502020204030204" pitchFamily="34" charset="0"/>
                <a:ea typeface="Times New Roman" panose="02020603050405020304" pitchFamily="18" charset="0"/>
              </a:rPr>
              <a:t> and others say this: </a:t>
            </a:r>
            <a:r>
              <a:rPr lang="en-GB" sz="1500" i="1" dirty="0">
                <a:solidFill>
                  <a:srgbClr val="000000"/>
                </a:solidFill>
                <a:effectLst/>
                <a:latin typeface="Calibri" panose="020F0502020204030204" pitchFamily="34" charset="0"/>
                <a:ea typeface="Times New Roman" panose="02020603050405020304" pitchFamily="18" charset="0"/>
              </a:rPr>
              <a:t>“In </a:t>
            </a:r>
            <a:r>
              <a:rPr lang="en-GB" sz="1500" i="1" dirty="0">
                <a:solidFill>
                  <a:srgbClr val="1A1A1A"/>
                </a:solidFill>
                <a:effectLst/>
                <a:latin typeface="Calibri" panose="020F0502020204030204" pitchFamily="34" charset="0"/>
                <a:ea typeface="Times New Roman" panose="02020603050405020304" pitchFamily="18" charset="0"/>
              </a:rPr>
              <a:t>Bell’s toy model, correlations fall off linearly with the angle between the device axes”</a:t>
            </a:r>
            <a:r>
              <a:rPr lang="en-GB" sz="1500" dirty="0">
                <a:solidFill>
                  <a:srgbClr val="1A1A1A"/>
                </a:solidFill>
                <a:effectLst/>
                <a:latin typeface="Calibri" panose="020F0502020204030204" pitchFamily="34" charset="0"/>
                <a:ea typeface="Times New Roman" panose="02020603050405020304" pitchFamily="18" charset="0"/>
              </a:rPr>
              <a:t>. You can </a:t>
            </a:r>
            <a:r>
              <a:rPr lang="en-GB" sz="1500" dirty="0">
                <a:solidFill>
                  <a:srgbClr val="000000"/>
                </a:solidFill>
                <a:effectLst/>
                <a:latin typeface="Calibri" panose="020F0502020204030204" pitchFamily="34" charset="0"/>
                <a:ea typeface="Times New Roman" panose="02020603050405020304" pitchFamily="18" charset="0"/>
              </a:rPr>
              <a:t>see a similar depiction in Alain Aspect’s 2004 paper </a:t>
            </a:r>
            <a:r>
              <a:rPr lang="en-GB" sz="1500" u="sng" dirty="0">
                <a:solidFill>
                  <a:srgbClr val="000000"/>
                </a:solidFill>
                <a:effectLst/>
                <a:latin typeface="Calibri" panose="020F0502020204030204" pitchFamily="34" charset="0"/>
                <a:ea typeface="Times New Roman" panose="02020603050405020304" pitchFamily="18" charset="0"/>
                <a:hlinkClick r:id="rId4"/>
              </a:rPr>
              <a:t>Bell's Theorem: The Naive View of an Experimentalist</a:t>
            </a:r>
            <a:r>
              <a:rPr lang="en-GB" sz="1500" u="sng" dirty="0">
                <a:solidFill>
                  <a:srgbClr val="000000"/>
                </a:solidFill>
                <a:effectLst/>
                <a:latin typeface="Calibri" panose="020F0502020204030204" pitchFamily="34" charset="0"/>
                <a:ea typeface="Times New Roman" panose="02020603050405020304" pitchFamily="18" charset="0"/>
              </a:rPr>
              <a:t>: </a:t>
            </a:r>
            <a:endParaRPr lang="en-GB" sz="1500" dirty="0">
              <a:effectLst/>
              <a:latin typeface="Times New Roman" panose="02020603050405020304" pitchFamily="18" charset="0"/>
              <a:ea typeface="Times New Roman" panose="02020603050405020304" pitchFamily="18" charset="0"/>
            </a:endParaRPr>
          </a:p>
          <a:p>
            <a:pPr marL="0" indent="0">
              <a:buNone/>
            </a:pPr>
            <a:endParaRPr lang="en-GB" dirty="0"/>
          </a:p>
        </p:txBody>
      </p:sp>
      <p:pic>
        <p:nvPicPr>
          <p:cNvPr id="4" name="Picture 3" descr="Chart, line chart&#10;&#10;Description automatically generated">
            <a:extLst>
              <a:ext uri="{FF2B5EF4-FFF2-40B4-BE49-F238E27FC236}">
                <a16:creationId xmlns:a16="http://schemas.microsoft.com/office/drawing/2014/main" id="{07A1BEFB-13BD-7D6A-5436-7C8F54B245F0}"/>
              </a:ext>
            </a:extLst>
          </p:cNvPr>
          <p:cNvPicPr>
            <a:picLocks/>
          </p:cNvPicPr>
          <p:nvPr/>
        </p:nvPicPr>
        <p:blipFill>
          <a:blip r:embed="rId5">
            <a:extLst>
              <a:ext uri="{28A0092B-C50C-407E-A947-70E740481C1C}">
                <a14:useLocalDpi xmlns:a14="http://schemas.microsoft.com/office/drawing/2010/main" val="0"/>
              </a:ext>
            </a:extLst>
          </a:blip>
          <a:stretch>
            <a:fillRect/>
          </a:stretch>
        </p:blipFill>
        <p:spPr>
          <a:xfrm>
            <a:off x="3608439" y="1297858"/>
            <a:ext cx="4424516" cy="1563329"/>
          </a:xfrm>
          <a:prstGeom prst="rect">
            <a:avLst/>
          </a:prstGeom>
        </p:spPr>
      </p:pic>
      <p:pic>
        <p:nvPicPr>
          <p:cNvPr id="5" name="Picture 4" descr="Diagram&#10;&#10;Description automatically generated">
            <a:extLst>
              <a:ext uri="{FF2B5EF4-FFF2-40B4-BE49-F238E27FC236}">
                <a16:creationId xmlns:a16="http://schemas.microsoft.com/office/drawing/2014/main" id="{98367203-0DE1-FD8F-8A9C-38F8F859167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77265" y="3598606"/>
            <a:ext cx="4758812" cy="2035278"/>
          </a:xfrm>
          <a:prstGeom prst="rect">
            <a:avLst/>
          </a:prstGeom>
        </p:spPr>
      </p:pic>
      <p:sp>
        <p:nvSpPr>
          <p:cNvPr id="6" name="Slide Number Placeholder 5">
            <a:extLst>
              <a:ext uri="{FF2B5EF4-FFF2-40B4-BE49-F238E27FC236}">
                <a16:creationId xmlns:a16="http://schemas.microsoft.com/office/drawing/2014/main" id="{75595DB0-46F5-7B42-41E9-F6DD0886D9F4}"/>
              </a:ext>
            </a:extLst>
          </p:cNvPr>
          <p:cNvSpPr>
            <a:spLocks noGrp="1"/>
          </p:cNvSpPr>
          <p:nvPr>
            <p:ph type="sldNum" sz="quarter" idx="12"/>
          </p:nvPr>
        </p:nvSpPr>
        <p:spPr/>
        <p:txBody>
          <a:bodyPr/>
          <a:lstStyle/>
          <a:p>
            <a:fld id="{3F40EABB-3DAA-421E-80DD-FA096055E226}" type="slidenum">
              <a:rPr lang="en-GB" smtClean="0"/>
              <a:t>5</a:t>
            </a:fld>
            <a:endParaRPr lang="en-GB"/>
          </a:p>
        </p:txBody>
      </p:sp>
    </p:spTree>
    <p:extLst>
      <p:ext uri="{BB962C8B-B14F-4D97-AF65-F5344CB8AC3E}">
        <p14:creationId xmlns:p14="http://schemas.microsoft.com/office/powerpoint/2010/main" val="3012912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9AA88-1A8D-AFDB-06D9-54BB75952B74}"/>
              </a:ext>
            </a:extLst>
          </p:cNvPr>
          <p:cNvSpPr>
            <a:spLocks noGrp="1"/>
          </p:cNvSpPr>
          <p:nvPr>
            <p:ph type="title"/>
          </p:nvPr>
        </p:nvSpPr>
        <p:spPr>
          <a:xfrm>
            <a:off x="838200" y="681037"/>
            <a:ext cx="10515600" cy="243195"/>
          </a:xfrm>
        </p:spPr>
        <p:txBody>
          <a:bodyPr>
            <a:normAutofit fontScale="90000"/>
          </a:bodyPr>
          <a:lstStyle/>
          <a:p>
            <a:r>
              <a:rPr lang="en-GB" sz="2000" b="1" dirty="0">
                <a:solidFill>
                  <a:srgbClr val="000000"/>
                </a:solidFill>
                <a:effectLst/>
                <a:latin typeface="Calibri" panose="020F0502020204030204" pitchFamily="34" charset="0"/>
                <a:ea typeface="Times New Roman" panose="02020603050405020304" pitchFamily="18" charset="0"/>
              </a:rPr>
              <a:t>Note this from the Wikip</a:t>
            </a:r>
            <a:r>
              <a:rPr lang="en-GB" sz="2000" b="1" dirty="0">
                <a:solidFill>
                  <a:srgbClr val="242729"/>
                </a:solidFill>
                <a:effectLst/>
                <a:latin typeface="Calibri" panose="020F0502020204030204" pitchFamily="34" charset="0"/>
                <a:ea typeface="Times New Roman" panose="02020603050405020304" pitchFamily="18" charset="0"/>
              </a:rPr>
              <a:t>edia </a:t>
            </a:r>
            <a:r>
              <a:rPr lang="en-GB" sz="2000" b="1" u="sng" dirty="0">
                <a:solidFill>
                  <a:srgbClr val="000000"/>
                </a:solidFill>
                <a:effectLst/>
                <a:latin typeface="Calibri" panose="020F0502020204030204" pitchFamily="34" charset="0"/>
                <a:ea typeface="Times New Roman" panose="02020603050405020304" pitchFamily="18" charset="0"/>
                <a:hlinkClick r:id="rId2"/>
              </a:rPr>
              <a:t>Bell's theorem</a:t>
            </a:r>
            <a:r>
              <a:rPr lang="en-GB" sz="2000" b="1" dirty="0">
                <a:solidFill>
                  <a:srgbClr val="242729"/>
                </a:solidFill>
                <a:effectLst/>
                <a:latin typeface="Calibri" panose="020F0502020204030204" pitchFamily="34" charset="0"/>
                <a:ea typeface="Times New Roman" panose="02020603050405020304" pitchFamily="18" charset="0"/>
              </a:rPr>
              <a:t> article: </a:t>
            </a:r>
            <a:br>
              <a:rPr lang="en-GB" sz="1800" dirty="0">
                <a:effectLst/>
                <a:latin typeface="Times New Roman" panose="02020603050405020304" pitchFamily="18" charset="0"/>
                <a:ea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218B9FA1-18EC-29D0-8C3C-B55C74DE8511}"/>
              </a:ext>
            </a:extLst>
          </p:cNvPr>
          <p:cNvSpPr>
            <a:spLocks noGrp="1"/>
          </p:cNvSpPr>
          <p:nvPr>
            <p:ph idx="1"/>
          </p:nvPr>
        </p:nvSpPr>
        <p:spPr>
          <a:xfrm>
            <a:off x="838200" y="865238"/>
            <a:ext cx="10515600" cy="5331389"/>
          </a:xfrm>
        </p:spPr>
        <p:txBody>
          <a:bodyPr>
            <a:normAutofit lnSpcReduction="10000"/>
          </a:bodyPr>
          <a:lstStyle/>
          <a:p>
            <a:pPr marL="0" indent="0">
              <a:buNone/>
            </a:pPr>
            <a:r>
              <a:rPr lang="en-GB" sz="15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his paper Aspect mentioned </a:t>
            </a:r>
            <a:r>
              <a:rPr lang="en-GB" sz="15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Malus’s Law</a:t>
            </a:r>
            <a:r>
              <a:rPr lang="en-GB" sz="15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which is of crucial interest. Note this from the Wikip</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edia </a:t>
            </a:r>
            <a:r>
              <a:rPr lang="en-GB" sz="15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Bell's theorem</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article: </a:t>
            </a:r>
          </a:p>
          <a:p>
            <a:pPr marL="0" indent="0">
              <a:buNone/>
            </a:pPr>
            <a:endParaRPr lang="en-GB" sz="1800" dirty="0">
              <a:solidFill>
                <a:srgbClr val="242729"/>
              </a:solidFill>
              <a:effectLst/>
              <a:latin typeface="Calibri" panose="020F0502020204030204" pitchFamily="34" charset="0"/>
              <a:ea typeface="Times New Roman" panose="02020603050405020304" pitchFamily="18" charset="0"/>
            </a:endParaRPr>
          </a:p>
          <a:p>
            <a:pPr marL="0" indent="0">
              <a:buNone/>
            </a:pPr>
            <a:endParaRPr lang="en-GB" sz="1800" dirty="0">
              <a:solidFill>
                <a:srgbClr val="242729"/>
              </a:solidFill>
              <a:latin typeface="Calibri" panose="020F0502020204030204" pitchFamily="34" charset="0"/>
              <a:ea typeface="Times New Roman" panose="02020603050405020304" pitchFamily="18" charset="0"/>
            </a:endParaRPr>
          </a:p>
          <a:p>
            <a:pPr marL="0" indent="0">
              <a:buNone/>
            </a:pPr>
            <a:endParaRPr lang="en-GB" sz="1800" dirty="0">
              <a:solidFill>
                <a:srgbClr val="242729"/>
              </a:solidFill>
              <a:effectLst/>
              <a:latin typeface="Calibri" panose="020F0502020204030204" pitchFamily="34" charset="0"/>
              <a:ea typeface="Times New Roman" panose="02020603050405020304" pitchFamily="18" charset="0"/>
            </a:endParaRPr>
          </a:p>
          <a:p>
            <a:pPr marL="0" indent="0">
              <a:buNone/>
            </a:pPr>
            <a:endParaRPr lang="en-GB" sz="1800" dirty="0">
              <a:solidFill>
                <a:srgbClr val="242729"/>
              </a:solidFill>
              <a:latin typeface="Calibri" panose="020F0502020204030204" pitchFamily="34" charset="0"/>
              <a:ea typeface="Times New Roman" panose="02020603050405020304" pitchFamily="18" charset="0"/>
            </a:endParaRPr>
          </a:p>
          <a:p>
            <a:pPr marL="0" indent="0">
              <a:buNone/>
            </a:pPr>
            <a:endParaRPr lang="en-GB" sz="1800" dirty="0">
              <a:solidFill>
                <a:srgbClr val="242729"/>
              </a:solidFill>
              <a:effectLst/>
              <a:latin typeface="Calibri" panose="020F0502020204030204" pitchFamily="34" charset="0"/>
              <a:ea typeface="Times New Roman" panose="02020603050405020304" pitchFamily="18" charset="0"/>
            </a:endParaRPr>
          </a:p>
          <a:p>
            <a:pPr marL="0" indent="0">
              <a:buNone/>
            </a:pPr>
            <a:endParaRPr lang="en-GB" sz="1800" dirty="0">
              <a:solidFill>
                <a:srgbClr val="242729"/>
              </a:solidFill>
              <a:latin typeface="Calibri" panose="020F0502020204030204" pitchFamily="34" charset="0"/>
              <a:ea typeface="Times New Roman" panose="02020603050405020304" pitchFamily="18" charset="0"/>
            </a:endParaRPr>
          </a:p>
          <a:p>
            <a:pPr marL="0" indent="0">
              <a:buNone/>
            </a:pPr>
            <a:endParaRPr lang="en-GB" sz="1800" dirty="0">
              <a:solidFill>
                <a:srgbClr val="242729"/>
              </a:solidFill>
              <a:effectLst/>
              <a:latin typeface="Calibri" panose="020F0502020204030204" pitchFamily="34" charset="0"/>
              <a:ea typeface="Times New Roman" panose="02020603050405020304" pitchFamily="18" charset="0"/>
            </a:endParaRPr>
          </a:p>
          <a:p>
            <a:pPr marL="0" indent="0">
              <a:buNone/>
            </a:pPr>
            <a:endParaRPr lang="en-GB" sz="1800" dirty="0">
              <a:solidFill>
                <a:srgbClr val="242729"/>
              </a:solidFill>
              <a:latin typeface="Calibri" panose="020F0502020204030204" pitchFamily="34" charset="0"/>
              <a:ea typeface="Times New Roman" panose="02020603050405020304" pitchFamily="18" charset="0"/>
            </a:endParaRPr>
          </a:p>
          <a:p>
            <a:pPr marL="0" indent="0">
              <a:buNone/>
            </a:pPr>
            <a:endParaRPr lang="en-GB" sz="1800" dirty="0">
              <a:solidFill>
                <a:srgbClr val="242729"/>
              </a:solidFill>
              <a:effectLst/>
              <a:latin typeface="Calibri" panose="020F0502020204030204" pitchFamily="34" charset="0"/>
              <a:ea typeface="Times New Roman" panose="02020603050405020304" pitchFamily="18" charset="0"/>
            </a:endParaRPr>
          </a:p>
          <a:p>
            <a:pPr marL="0" indent="0">
              <a:buNone/>
            </a:pPr>
            <a:endParaRPr lang="en-GB" sz="1800" dirty="0">
              <a:solidFill>
                <a:srgbClr val="242729"/>
              </a:solidFill>
              <a:latin typeface="Calibri" panose="020F0502020204030204" pitchFamily="34" charset="0"/>
              <a:ea typeface="Times New Roman" panose="02020603050405020304" pitchFamily="18" charset="0"/>
            </a:endParaRPr>
          </a:p>
          <a:p>
            <a:pPr marL="0" indent="0">
              <a:buNone/>
            </a:pPr>
            <a:r>
              <a:rPr lang="en-GB" sz="1800" dirty="0">
                <a:solidFill>
                  <a:srgbClr val="242729"/>
                </a:solidFill>
                <a:effectLst/>
                <a:latin typeface="Calibri" panose="020F0502020204030204" pitchFamily="34" charset="0"/>
                <a:ea typeface="Times New Roman" panose="02020603050405020304" pitchFamily="18" charset="0"/>
              </a:rPr>
              <a:t> </a:t>
            </a:r>
          </a:p>
          <a:p>
            <a:pPr marL="0" indent="0" algn="just">
              <a:buNone/>
            </a:pP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It says vectors a and b are orthogonal, vector c is at a 45° angle to both of them, and P is a correlation. When you combine a and b, the result is zero. That’s cos 90°. Combine a and c, or b and c, and the result is </a:t>
            </a:r>
            <a:r>
              <a:rPr lang="en-GB" sz="15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√2/2, which is </a:t>
            </a:r>
            <a:r>
              <a:rPr lang="en-GB" sz="15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0.707. That’s cos 45°. The claim is that 0.707 is not less than 1 </a:t>
            </a:r>
            <a:r>
              <a:rPr lang="en-GB" sz="15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0.707 = 0.293, therefore </a:t>
            </a:r>
            <a:r>
              <a:rPr lang="en-GB" sz="1500" i="1"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“there is no local hidden variable model that can reproduce the predictions of quantum mechanics”</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However polarizing filters can. </a:t>
            </a:r>
            <a:endParaRPr lang="en-GB" sz="15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500" dirty="0">
              <a:effectLst/>
              <a:latin typeface="Calibri" panose="020F0502020204030204" pitchFamily="34" charset="0"/>
              <a:ea typeface="Calibri" panose="020F0502020204030204" pitchFamily="34" charset="0"/>
              <a:cs typeface="Calibri" panose="020F0502020204030204" pitchFamily="34" charset="0"/>
            </a:endParaRPr>
          </a:p>
          <a:p>
            <a:endParaRPr lang="en-GB" dirty="0"/>
          </a:p>
        </p:txBody>
      </p:sp>
      <p:pic>
        <p:nvPicPr>
          <p:cNvPr id="4" name="Picture 3" descr="Graphical user interface, text, application, letter, email&#10;&#10;Description automatically generated">
            <a:extLst>
              <a:ext uri="{FF2B5EF4-FFF2-40B4-BE49-F238E27FC236}">
                <a16:creationId xmlns:a16="http://schemas.microsoft.com/office/drawing/2014/main" id="{F53F038B-8CFB-FBAD-14B1-E6C0EFB5B35C}"/>
              </a:ext>
            </a:extLst>
          </p:cNvPr>
          <p:cNvPicPr>
            <a:picLocks/>
          </p:cNvPicPr>
          <p:nvPr/>
        </p:nvPicPr>
        <p:blipFill rotWithShape="1">
          <a:blip r:embed="rId4">
            <a:extLst>
              <a:ext uri="{28A0092B-C50C-407E-A947-70E740481C1C}">
                <a14:useLocalDpi xmlns:a14="http://schemas.microsoft.com/office/drawing/2010/main" val="0"/>
              </a:ext>
            </a:extLst>
          </a:blip>
          <a:srcRect l="776" t="2396" r="1341" b="14345"/>
          <a:stretch/>
        </p:blipFill>
        <p:spPr bwMode="auto">
          <a:xfrm>
            <a:off x="934065" y="1376516"/>
            <a:ext cx="9478296" cy="3254477"/>
          </a:xfrm>
          <a:prstGeom prst="rect">
            <a:avLst/>
          </a:prstGeom>
          <a:ln w="6350">
            <a:solidFill>
              <a:schemeClr val="tx1"/>
            </a:solidFill>
          </a:ln>
          <a:extLst>
            <a:ext uri="{53640926-AAD7-44D8-BBD7-CCE9431645EC}">
              <a14:shadowObscured xmlns:a14="http://schemas.microsoft.com/office/drawing/2010/main"/>
            </a:ext>
          </a:extLst>
        </p:spPr>
      </p:pic>
      <p:sp>
        <p:nvSpPr>
          <p:cNvPr id="5" name="Slide Number Placeholder 4">
            <a:extLst>
              <a:ext uri="{FF2B5EF4-FFF2-40B4-BE49-F238E27FC236}">
                <a16:creationId xmlns:a16="http://schemas.microsoft.com/office/drawing/2014/main" id="{80E12071-D4A7-A44C-0DB0-2D051CEBA375}"/>
              </a:ext>
            </a:extLst>
          </p:cNvPr>
          <p:cNvSpPr>
            <a:spLocks noGrp="1"/>
          </p:cNvSpPr>
          <p:nvPr>
            <p:ph type="sldNum" sz="quarter" idx="12"/>
          </p:nvPr>
        </p:nvSpPr>
        <p:spPr/>
        <p:txBody>
          <a:bodyPr/>
          <a:lstStyle/>
          <a:p>
            <a:fld id="{3F40EABB-3DAA-421E-80DD-FA096055E226}" type="slidenum">
              <a:rPr lang="en-GB" smtClean="0"/>
              <a:t>6</a:t>
            </a:fld>
            <a:endParaRPr lang="en-GB"/>
          </a:p>
        </p:txBody>
      </p:sp>
    </p:spTree>
    <p:extLst>
      <p:ext uri="{BB962C8B-B14F-4D97-AF65-F5344CB8AC3E}">
        <p14:creationId xmlns:p14="http://schemas.microsoft.com/office/powerpoint/2010/main" val="2618077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82901-A8EE-B1F8-209E-20BB008D4FDC}"/>
              </a:ext>
            </a:extLst>
          </p:cNvPr>
          <p:cNvSpPr>
            <a:spLocks noGrp="1"/>
          </p:cNvSpPr>
          <p:nvPr>
            <p:ph type="title"/>
          </p:nvPr>
        </p:nvSpPr>
        <p:spPr>
          <a:xfrm>
            <a:off x="838200" y="653846"/>
            <a:ext cx="10515600" cy="373626"/>
          </a:xfrm>
        </p:spPr>
        <p:txBody>
          <a:bodyPr>
            <a:normAutofit fontScale="90000"/>
          </a:bodyPr>
          <a:lstStyle/>
          <a:p>
            <a:r>
              <a:rPr lang="en-GB" sz="2000" b="1" dirty="0">
                <a:solidFill>
                  <a:srgbClr val="000000"/>
                </a:solidFill>
                <a:effectLst/>
                <a:latin typeface="Calibri" panose="020F0502020204030204" pitchFamily="34" charset="0"/>
                <a:ea typeface="Calibri" panose="020F0502020204030204" pitchFamily="34" charset="0"/>
              </a:rPr>
              <a:t>Polarizing filters</a:t>
            </a:r>
            <a:br>
              <a:rPr lang="en-GB" sz="1800" dirty="0">
                <a:effectLst/>
                <a:latin typeface="Times New Roman" panose="02020603050405020304" pitchFamily="18" charset="0"/>
                <a:ea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1A1DD08C-259B-F030-44DF-F818E44A45CF}"/>
              </a:ext>
            </a:extLst>
          </p:cNvPr>
          <p:cNvSpPr>
            <a:spLocks noGrp="1"/>
          </p:cNvSpPr>
          <p:nvPr>
            <p:ph idx="1"/>
          </p:nvPr>
        </p:nvSpPr>
        <p:spPr>
          <a:xfrm>
            <a:off x="838200" y="707923"/>
            <a:ext cx="10515600" cy="5469040"/>
          </a:xfrm>
        </p:spPr>
        <p:txBody>
          <a:bodyPr/>
          <a:lstStyle/>
          <a:p>
            <a:pPr marL="0" indent="0" algn="just">
              <a:buNone/>
            </a:pP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Take two polarizing filters and place them in a light beam, one orthogonal to the other. No light gets through. Add a third filter between the first two at a 45° angle. Now some of the light gets through: </a:t>
            </a:r>
          </a:p>
          <a:p>
            <a:pPr marL="0" indent="0">
              <a:buNone/>
            </a:pPr>
            <a:endParaRPr lang="en-GB" sz="1500" dirty="0">
              <a:solidFill>
                <a:srgbClr val="242729"/>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500" dirty="0">
              <a:solidFill>
                <a:srgbClr val="242729"/>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500" dirty="0">
              <a:solidFill>
                <a:srgbClr val="242729"/>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500" dirty="0">
              <a:solidFill>
                <a:srgbClr val="242729"/>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The third polarizing filter is sometimes described as </a:t>
            </a:r>
            <a:r>
              <a:rPr lang="en-GB" sz="15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mysterious</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but Darel Rex Finley explained it well in his 2004 </a:t>
            </a:r>
            <a:r>
              <a:rPr lang="en-GB" sz="15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article</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He described how a horizontal polarizing filter doesn’t just let through a horizontally polarized light wave. It lets through the horizontal </a:t>
            </a:r>
            <a:r>
              <a:rPr lang="en-GB" sz="1500" i="1"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component</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of a light wave polarized at some angle, also rotating it so that it ends up horizontal. Here are Finley’s depictions: </a:t>
            </a:r>
          </a:p>
          <a:p>
            <a:pPr marL="0" indent="0">
              <a:buNone/>
            </a:pPr>
            <a:endParaRPr lang="en-GB" sz="15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500" dirty="0">
              <a:effectLst/>
              <a:latin typeface="Calibri" panose="020F0502020204030204" pitchFamily="34" charset="0"/>
              <a:ea typeface="Calibri" panose="020F0502020204030204" pitchFamily="34" charset="0"/>
              <a:cs typeface="Calibri" panose="020F0502020204030204" pitchFamily="34" charset="0"/>
            </a:endParaRPr>
          </a:p>
          <a:p>
            <a:endParaRPr lang="en-GB" dirty="0"/>
          </a:p>
        </p:txBody>
      </p:sp>
      <p:pic>
        <p:nvPicPr>
          <p:cNvPr id="4" name="Picture 3" descr="Diagram&#10;&#10;Description automatically generated">
            <a:extLst>
              <a:ext uri="{FF2B5EF4-FFF2-40B4-BE49-F238E27FC236}">
                <a16:creationId xmlns:a16="http://schemas.microsoft.com/office/drawing/2014/main" id="{E00D7261-57B2-6F01-E4BF-4D7E462BEBE4}"/>
              </a:ext>
            </a:extLst>
          </p:cNvPr>
          <p:cNvPicPr>
            <a:picLocks/>
          </p:cNvPicPr>
          <p:nvPr/>
        </p:nvPicPr>
        <p:blipFill rotWithShape="1">
          <a:blip r:embed="rId4" cstate="print">
            <a:extLst>
              <a:ext uri="{28A0092B-C50C-407E-A947-70E740481C1C}">
                <a14:useLocalDpi xmlns:a14="http://schemas.microsoft.com/office/drawing/2010/main" val="0"/>
              </a:ext>
            </a:extLst>
          </a:blip>
          <a:srcRect t="6165" r="1174" b="6635"/>
          <a:stretch/>
        </p:blipFill>
        <p:spPr bwMode="auto">
          <a:xfrm>
            <a:off x="1946787" y="1347020"/>
            <a:ext cx="8239431" cy="2182762"/>
          </a:xfrm>
          <a:prstGeom prst="rect">
            <a:avLst/>
          </a:prstGeom>
          <a:ln>
            <a:noFill/>
          </a:ln>
          <a:extLst>
            <a:ext uri="{53640926-AAD7-44D8-BBD7-CCE9431645EC}">
              <a14:shadowObscured xmlns:a14="http://schemas.microsoft.com/office/drawing/2010/main"/>
            </a:ext>
          </a:extLst>
        </p:spPr>
      </p:pic>
      <p:pic>
        <p:nvPicPr>
          <p:cNvPr id="5" name="Picture 4" descr="Chart, scatter chart&#10;&#10;Description automatically generated">
            <a:extLst>
              <a:ext uri="{FF2B5EF4-FFF2-40B4-BE49-F238E27FC236}">
                <a16:creationId xmlns:a16="http://schemas.microsoft.com/office/drawing/2014/main" id="{9BF0A637-2602-F07F-88F0-10531294771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8201" y="4385186"/>
            <a:ext cx="10626212" cy="1845853"/>
          </a:xfrm>
          <a:prstGeom prst="rect">
            <a:avLst/>
          </a:prstGeom>
        </p:spPr>
      </p:pic>
      <p:sp>
        <p:nvSpPr>
          <p:cNvPr id="6" name="Slide Number Placeholder 5">
            <a:extLst>
              <a:ext uri="{FF2B5EF4-FFF2-40B4-BE49-F238E27FC236}">
                <a16:creationId xmlns:a16="http://schemas.microsoft.com/office/drawing/2014/main" id="{357054E5-17E1-7A78-E40D-8833D67B9991}"/>
              </a:ext>
            </a:extLst>
          </p:cNvPr>
          <p:cNvSpPr>
            <a:spLocks noGrp="1"/>
          </p:cNvSpPr>
          <p:nvPr>
            <p:ph type="sldNum" sz="quarter" idx="12"/>
          </p:nvPr>
        </p:nvSpPr>
        <p:spPr/>
        <p:txBody>
          <a:bodyPr/>
          <a:lstStyle/>
          <a:p>
            <a:fld id="{3F40EABB-3DAA-421E-80DD-FA096055E226}" type="slidenum">
              <a:rPr lang="en-GB" smtClean="0"/>
              <a:t>7</a:t>
            </a:fld>
            <a:endParaRPr lang="en-GB"/>
          </a:p>
        </p:txBody>
      </p:sp>
    </p:spTree>
    <p:extLst>
      <p:ext uri="{BB962C8B-B14F-4D97-AF65-F5344CB8AC3E}">
        <p14:creationId xmlns:p14="http://schemas.microsoft.com/office/powerpoint/2010/main" val="421446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139FF-6776-7C5D-DFA2-AFD40AD267E7}"/>
              </a:ext>
            </a:extLst>
          </p:cNvPr>
          <p:cNvSpPr>
            <a:spLocks noGrp="1"/>
          </p:cNvSpPr>
          <p:nvPr>
            <p:ph type="title"/>
          </p:nvPr>
        </p:nvSpPr>
        <p:spPr>
          <a:xfrm>
            <a:off x="838200" y="365126"/>
            <a:ext cx="10515600" cy="421456"/>
          </a:xfrm>
        </p:spPr>
        <p:txBody>
          <a:bodyPr>
            <a:normAutofit/>
          </a:bodyPr>
          <a:lstStyle/>
          <a:p>
            <a:r>
              <a:rPr lang="en-GB" sz="1800" b="1" dirty="0">
                <a:latin typeface="Calibri" panose="020F0502020204030204" pitchFamily="34" charset="0"/>
                <a:ea typeface="Calibri" panose="020F0502020204030204" pitchFamily="34" charset="0"/>
                <a:cs typeface="Calibri" panose="020F0502020204030204" pitchFamily="34" charset="0"/>
              </a:rPr>
              <a:t>Malus’s Law</a:t>
            </a:r>
          </a:p>
        </p:txBody>
      </p:sp>
      <p:sp>
        <p:nvSpPr>
          <p:cNvPr id="3" name="Content Placeholder 2">
            <a:extLst>
              <a:ext uri="{FF2B5EF4-FFF2-40B4-BE49-F238E27FC236}">
                <a16:creationId xmlns:a16="http://schemas.microsoft.com/office/drawing/2014/main" id="{67FFC74B-0771-1894-CC83-30B1B8B12013}"/>
              </a:ext>
            </a:extLst>
          </p:cNvPr>
          <p:cNvSpPr>
            <a:spLocks noGrp="1"/>
          </p:cNvSpPr>
          <p:nvPr>
            <p:ph idx="1"/>
          </p:nvPr>
        </p:nvSpPr>
        <p:spPr>
          <a:xfrm>
            <a:off x="838200" y="786582"/>
            <a:ext cx="10515600" cy="5390381"/>
          </a:xfrm>
        </p:spPr>
        <p:txBody>
          <a:bodyPr/>
          <a:lstStyle/>
          <a:p>
            <a:pPr marL="0" indent="0" algn="just">
              <a:buNone/>
            </a:pP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There’s a cosine relation here. Cos 0° = 1, cos 22.5°= 0.923, cos 45° = 0.707, cos 67.5° = 0.382, cos 90° = 0. It’s related to </a:t>
            </a:r>
            <a:r>
              <a:rPr lang="en-GB" sz="15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Malus’s law</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which gives the intensity of the transmitted light as I = I₀ </a:t>
            </a:r>
            <a:r>
              <a:rPr lang="en-GB" sz="1500" dirty="0" err="1">
                <a:solidFill>
                  <a:srgbClr val="242729"/>
                </a:solidFill>
                <a:effectLst/>
                <a:latin typeface="Calibri" panose="020F0502020204030204" pitchFamily="34" charset="0"/>
                <a:ea typeface="Calibri" panose="020F0502020204030204" pitchFamily="34" charset="0"/>
                <a:cs typeface="Calibri" panose="020F0502020204030204" pitchFamily="34" charset="0"/>
              </a:rPr>
              <a:t>cos²</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θ. </a:t>
            </a:r>
          </a:p>
          <a:p>
            <a:pPr marL="0" indent="0" algn="just">
              <a:buNone/>
            </a:pPr>
            <a:endPar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buNone/>
            </a:pPr>
            <a:endParaRPr lang="en-GB" sz="1500" dirty="0">
              <a:solidFill>
                <a:srgbClr val="242729"/>
              </a:solidFill>
              <a:latin typeface="Calibri" panose="020F0502020204030204" pitchFamily="34" charset="0"/>
              <a:ea typeface="Calibri" panose="020F0502020204030204" pitchFamily="34" charset="0"/>
              <a:cs typeface="Calibri" panose="020F0502020204030204" pitchFamily="34" charset="0"/>
            </a:endParaRPr>
          </a:p>
          <a:p>
            <a:pPr marL="0" indent="0" algn="just">
              <a:buNone/>
            </a:pPr>
            <a:endPar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buNone/>
            </a:pPr>
            <a:endParaRPr lang="en-GB" sz="1500" dirty="0">
              <a:solidFill>
                <a:srgbClr val="242729"/>
              </a:solidFill>
              <a:latin typeface="Calibri" panose="020F0502020204030204" pitchFamily="34" charset="0"/>
              <a:ea typeface="Calibri" panose="020F0502020204030204" pitchFamily="34" charset="0"/>
              <a:cs typeface="Calibri" panose="020F0502020204030204" pitchFamily="34" charset="0"/>
            </a:endParaRPr>
          </a:p>
          <a:p>
            <a:pPr marL="0" indent="0" algn="just">
              <a:buNone/>
            </a:pPr>
            <a:endPar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buNone/>
            </a:pPr>
            <a:endParaRPr lang="en-GB" sz="1500" dirty="0">
              <a:solidFill>
                <a:srgbClr val="242729"/>
              </a:solidFill>
              <a:latin typeface="Calibri" panose="020F0502020204030204" pitchFamily="34" charset="0"/>
              <a:ea typeface="Calibri" panose="020F0502020204030204" pitchFamily="34" charset="0"/>
              <a:cs typeface="Calibri" panose="020F0502020204030204" pitchFamily="34" charset="0"/>
            </a:endParaRPr>
          </a:p>
          <a:p>
            <a:pPr marL="0" indent="0" algn="just">
              <a:buNone/>
            </a:pPr>
            <a:endPar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buNone/>
            </a:pPr>
            <a:endParaRPr lang="en-GB" sz="1500" dirty="0">
              <a:solidFill>
                <a:srgbClr val="242729"/>
              </a:solidFill>
              <a:latin typeface="Calibri" panose="020F0502020204030204" pitchFamily="34" charset="0"/>
              <a:ea typeface="Calibri" panose="020F0502020204030204" pitchFamily="34" charset="0"/>
              <a:cs typeface="Calibri" panose="020F0502020204030204" pitchFamily="34" charset="0"/>
            </a:endParaRPr>
          </a:p>
          <a:p>
            <a:pPr marL="0" indent="0" algn="just">
              <a:buNone/>
            </a:pPr>
            <a:endPar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buNone/>
            </a:pP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The square is there because </a:t>
            </a:r>
            <a:r>
              <a:rPr lang="en-GB" sz="1500" i="1"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“the transmitted intensity is proportional to the amplitude squared”</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Note that we demonstrate </a:t>
            </a:r>
            <a:r>
              <a:rPr lang="en-GB" sz="15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Malus’s law</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with light passing through </a:t>
            </a:r>
            <a:r>
              <a:rPr lang="en-GB" sz="1500" b="1"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two successive polarizers</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and we do a Bell test with light passing </a:t>
            </a:r>
            <a:r>
              <a:rPr lang="en-GB" sz="1500" b="1"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through two opposite polarizers</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In both cases a cosine relation applies, not a linear relationship. </a:t>
            </a:r>
            <a:r>
              <a:rPr lang="en-GB" sz="15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an entanglement experiment we emit a random assortment of photon pairs towards polarizing filters A and B. If the polarizing filters have the same alignment, if you detect a photon at A you will detect a photon at B. If you rotate filter B round by 90</a:t>
            </a:r>
            <a:r>
              <a:rPr lang="en-GB" sz="15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and repeat, </a:t>
            </a:r>
            <a:r>
              <a:rPr lang="en-GB" sz="15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then if you detect a photon at A you will not detect a photon at B. There’s a sliding scale between the two extremes,</a:t>
            </a:r>
            <a:r>
              <a:rPr lang="en-GB" sz="15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but it is not linear</a:t>
            </a:r>
            <a:r>
              <a:rPr lang="en-GB" sz="15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It describes a cosine-like curve because that’s how polarizing filters work. </a:t>
            </a:r>
            <a:endParaRPr lang="en-GB" dirty="0"/>
          </a:p>
        </p:txBody>
      </p:sp>
      <p:pic>
        <p:nvPicPr>
          <p:cNvPr id="5" name="Picture 4">
            <a:extLst>
              <a:ext uri="{FF2B5EF4-FFF2-40B4-BE49-F238E27FC236}">
                <a16:creationId xmlns:a16="http://schemas.microsoft.com/office/drawing/2014/main" id="{AC974E44-AA8C-1634-3C45-0D7A413B135E}"/>
              </a:ext>
            </a:extLst>
          </p:cNvPr>
          <p:cNvPicPr>
            <a:picLocks noChangeAspect="1"/>
          </p:cNvPicPr>
          <p:nvPr/>
        </p:nvPicPr>
        <p:blipFill rotWithShape="1">
          <a:blip r:embed="rId3">
            <a:extLst>
              <a:ext uri="{28A0092B-C50C-407E-A947-70E740481C1C}">
                <a14:useLocalDpi xmlns:a14="http://schemas.microsoft.com/office/drawing/2010/main" val="0"/>
              </a:ext>
            </a:extLst>
          </a:blip>
          <a:srcRect l="2659" t="1903" r="466" b="15832"/>
          <a:stretch/>
        </p:blipFill>
        <p:spPr bwMode="auto">
          <a:xfrm>
            <a:off x="3932904" y="1327355"/>
            <a:ext cx="4326194" cy="2949677"/>
          </a:xfrm>
          <a:prstGeom prst="rect">
            <a:avLst/>
          </a:prstGeom>
          <a:noFill/>
          <a:ln>
            <a:noFill/>
          </a:ln>
          <a:extLst>
            <a:ext uri="{53640926-AAD7-44D8-BBD7-CCE9431645EC}">
              <a14:shadowObscured xmlns:a14="http://schemas.microsoft.com/office/drawing/2010/main"/>
            </a:ext>
          </a:extLst>
        </p:spPr>
      </p:pic>
      <p:sp>
        <p:nvSpPr>
          <p:cNvPr id="6" name="Slide Number Placeholder 5">
            <a:extLst>
              <a:ext uri="{FF2B5EF4-FFF2-40B4-BE49-F238E27FC236}">
                <a16:creationId xmlns:a16="http://schemas.microsoft.com/office/drawing/2014/main" id="{791F0B74-0689-949B-458A-376E549C072E}"/>
              </a:ext>
            </a:extLst>
          </p:cNvPr>
          <p:cNvSpPr>
            <a:spLocks noGrp="1"/>
          </p:cNvSpPr>
          <p:nvPr>
            <p:ph type="sldNum" sz="quarter" idx="12"/>
          </p:nvPr>
        </p:nvSpPr>
        <p:spPr/>
        <p:txBody>
          <a:bodyPr/>
          <a:lstStyle/>
          <a:p>
            <a:fld id="{3F40EABB-3DAA-421E-80DD-FA096055E226}" type="slidenum">
              <a:rPr lang="en-GB" smtClean="0"/>
              <a:t>8</a:t>
            </a:fld>
            <a:endParaRPr lang="en-GB"/>
          </a:p>
        </p:txBody>
      </p:sp>
    </p:spTree>
    <p:extLst>
      <p:ext uri="{BB962C8B-B14F-4D97-AF65-F5344CB8AC3E}">
        <p14:creationId xmlns:p14="http://schemas.microsoft.com/office/powerpoint/2010/main" val="2295232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114E4-19DE-8A02-DB42-8E3FFBF1ABBA}"/>
              </a:ext>
            </a:extLst>
          </p:cNvPr>
          <p:cNvSpPr>
            <a:spLocks noGrp="1"/>
          </p:cNvSpPr>
          <p:nvPr>
            <p:ph type="title"/>
          </p:nvPr>
        </p:nvSpPr>
        <p:spPr>
          <a:xfrm>
            <a:off x="838200" y="766916"/>
            <a:ext cx="10515600" cy="304800"/>
          </a:xfrm>
        </p:spPr>
        <p:txBody>
          <a:bodyPr>
            <a:normAutofit fontScale="90000"/>
          </a:bodyPr>
          <a:lstStyle/>
          <a:p>
            <a:r>
              <a:rPr lang="en-GB" sz="2000" b="1" dirty="0">
                <a:solidFill>
                  <a:srgbClr val="000000"/>
                </a:solidFill>
                <a:effectLst/>
                <a:latin typeface="Calibri" panose="020F0502020204030204" pitchFamily="34" charset="0"/>
                <a:ea typeface="Calibri" panose="020F0502020204030204" pitchFamily="34" charset="0"/>
              </a:rPr>
              <a:t>Clauser and Freedman’s result does not demonstrate quantum entanglement </a:t>
            </a:r>
            <a:br>
              <a:rPr lang="en-GB" sz="1800" dirty="0">
                <a:effectLst/>
                <a:latin typeface="Times New Roman" panose="02020603050405020304" pitchFamily="18" charset="0"/>
                <a:ea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FC28A64B-B84D-9F87-0AF6-429098A93352}"/>
              </a:ext>
            </a:extLst>
          </p:cNvPr>
          <p:cNvSpPr>
            <a:spLocks noGrp="1"/>
          </p:cNvSpPr>
          <p:nvPr>
            <p:ph idx="1"/>
          </p:nvPr>
        </p:nvSpPr>
        <p:spPr>
          <a:xfrm>
            <a:off x="838200" y="875071"/>
            <a:ext cx="10515600" cy="5311724"/>
          </a:xfrm>
        </p:spPr>
        <p:txBody>
          <a:bodyPr>
            <a:normAutofit fontScale="92500" lnSpcReduction="20000"/>
          </a:bodyPr>
          <a:lstStyle/>
          <a:p>
            <a:pPr marL="0" indent="0">
              <a:buNone/>
            </a:pPr>
            <a:r>
              <a:rPr lang="en-GB"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This means Clauser and Freedman’s result does not demonstrate quantum entanglement. </a:t>
            </a:r>
            <a:r>
              <a:rPr lang="en-GB"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merely demonstrates Malus’s Law</a:t>
            </a:r>
            <a:r>
              <a:rPr lang="en-GB"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a:t>
            </a:r>
            <a:r>
              <a:rPr lang="en-GB" sz="1800" dirty="0">
                <a:solidFill>
                  <a:srgbClr val="000000"/>
                </a:solidFill>
                <a:effectLst/>
                <a:latin typeface="Calibri" panose="020F0502020204030204" pitchFamily="34" charset="0"/>
                <a:ea typeface="Calibri" panose="020F0502020204030204" pitchFamily="34" charset="0"/>
              </a:rPr>
              <a:t>olarizer A alters the polarization of photon A. It doesn’t alter the polarization of photon B. </a:t>
            </a:r>
            <a:endParaRPr lang="en-GB" sz="1700"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15000"/>
              </a:lnSpc>
              <a:spcAft>
                <a:spcPts val="1000"/>
              </a:spcAft>
              <a:buNone/>
            </a:pPr>
            <a:endParaRPr lang="en-GB"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lnSpc>
                <a:spcPct val="115000"/>
              </a:lnSpc>
              <a:spcAft>
                <a:spcPts val="1000"/>
              </a:spcAft>
              <a:buNone/>
            </a:pPr>
            <a:endParaRPr lang="en-GB" sz="18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l">
              <a:lnSpc>
                <a:spcPct val="115000"/>
              </a:lnSpc>
              <a:spcAft>
                <a:spcPts val="1000"/>
              </a:spcAft>
              <a:buNone/>
            </a:pPr>
            <a:endParaRPr lang="en-GB"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fontAlgn="t">
              <a:lnSpc>
                <a:spcPct val="115000"/>
              </a:lnSpc>
              <a:spcBef>
                <a:spcPts val="1200"/>
              </a:spcBef>
              <a:spcAft>
                <a:spcPts val="600"/>
              </a:spcAft>
              <a:buNone/>
            </a:pPr>
            <a:endParaRPr lang="en-GB" sz="1600" dirty="0">
              <a:solidFill>
                <a:srgbClr val="242729"/>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fontAlgn="t">
              <a:lnSpc>
                <a:spcPct val="115000"/>
              </a:lnSpc>
              <a:spcBef>
                <a:spcPts val="1200"/>
              </a:spcBef>
              <a:spcAft>
                <a:spcPts val="600"/>
              </a:spcAft>
              <a:buNone/>
            </a:pPr>
            <a:r>
              <a:rPr lang="en-GB" sz="16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Clauser and Freedman’s photons </a:t>
            </a:r>
            <a:r>
              <a:rPr lang="en-GB" sz="1600" b="1"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were not even entangled</a:t>
            </a:r>
            <a:r>
              <a:rPr lang="en-GB" sz="16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The wavelengths were 581 nanometres and 406 nanometres. They weren’t the same wavelength because the photons were not produced at the same time. They were “calcium cascade” photons. Clauser and Freedman </a:t>
            </a:r>
            <a:r>
              <a:rPr lang="en-GB" sz="16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referred</a:t>
            </a: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to an intermediate state lifetime of 5 nanoseconds. </a:t>
            </a:r>
            <a:r>
              <a:rPr lang="en-GB" sz="16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The photons were produced 5 nanoseconds apart. A photon travels 1.5 metres in 5 nanoseconds. By the time the second photon was emitted, the first photon was through the polarizer. Those photons weren’t entangled at all. </a:t>
            </a:r>
            <a:r>
              <a:rPr lang="en-GB" sz="1600" b="1"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Aspect used the same calcium cascade. So his photons weren’t entangled either</a:t>
            </a:r>
            <a:r>
              <a:rPr lang="en-GB" sz="1600" dirty="0">
                <a:solidFill>
                  <a:srgbClr val="242729"/>
                </a:solidFill>
                <a:effectLst/>
                <a:latin typeface="Calibri" panose="020F0502020204030204" pitchFamily="34" charset="0"/>
                <a:ea typeface="Calibri" panose="020F0502020204030204" pitchFamily="34" charset="0"/>
                <a:cs typeface="Calibri" panose="020F0502020204030204" pitchFamily="34" charset="0"/>
              </a:rPr>
              <a:t>. That’s why you can do a </a:t>
            </a:r>
            <a:r>
              <a:rPr lang="en-GB" sz="16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Bell-type Polarization Experiment With Pairs Of Uncorrelated Optical Photons</a:t>
            </a: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get the same result. This is why Al </a:t>
            </a:r>
            <a:r>
              <a:rPr lang="en-GB" sz="16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Kracklauer</a:t>
            </a: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was </a:t>
            </a:r>
            <a:r>
              <a:rPr lang="en-GB" sz="16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4"/>
              </a:rPr>
              <a:t>talking about Malus’s law</a:t>
            </a: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twenty years ago. And why Dean L Mamas wrote a no-nonsense “realist” paper called </a:t>
            </a:r>
            <a:r>
              <a:rPr lang="en-GB" sz="16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5"/>
              </a:rPr>
              <a:t>Bell tests explained by classical optics without quantum entanglement</a:t>
            </a: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It’s brief and to the point, saying this: </a:t>
            </a:r>
            <a:r>
              <a:rPr lang="en-GB" sz="16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observed cosine dependence in the data is commonly attributed to quantum mechanics; however, the cosine </a:t>
            </a:r>
            <a:r>
              <a:rPr lang="en-GB" sz="16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behavior</a:t>
            </a:r>
            <a:r>
              <a:rPr lang="en-GB" sz="16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can be attributed simply to the geometry of classical optics with no need for quantum mechanics”</a:t>
            </a: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Zeilinger’s experiments do not demonstrate entanglement either. All this means that quantum entanglement </a:t>
            </a:r>
            <a:r>
              <a:rPr lang="en-GB"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is scientific fraud</a:t>
            </a: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quantum computing will never deliver anything useful</a:t>
            </a: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GB" dirty="0"/>
          </a:p>
        </p:txBody>
      </p:sp>
      <p:pic>
        <p:nvPicPr>
          <p:cNvPr id="4" name="Picture 3" descr="Chart, line chart&#10;&#10;Description automatically generated">
            <a:extLst>
              <a:ext uri="{FF2B5EF4-FFF2-40B4-BE49-F238E27FC236}">
                <a16:creationId xmlns:a16="http://schemas.microsoft.com/office/drawing/2014/main" id="{C2EBA802-39F6-1F95-BFB9-C35FA733D751}"/>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b="29547"/>
          <a:stretch/>
        </p:blipFill>
        <p:spPr bwMode="auto">
          <a:xfrm>
            <a:off x="3588774" y="1407166"/>
            <a:ext cx="4505002" cy="1908000"/>
          </a:xfrm>
          <a:prstGeom prst="rect">
            <a:avLst/>
          </a:prstGeom>
          <a:ln>
            <a:noFill/>
          </a:ln>
          <a:extLst>
            <a:ext uri="{53640926-AAD7-44D8-BBD7-CCE9431645EC}">
              <a14:shadowObscured xmlns:a14="http://schemas.microsoft.com/office/drawing/2010/main"/>
            </a:ext>
          </a:extLst>
        </p:spPr>
      </p:pic>
      <p:sp>
        <p:nvSpPr>
          <p:cNvPr id="5" name="Slide Number Placeholder 4">
            <a:extLst>
              <a:ext uri="{FF2B5EF4-FFF2-40B4-BE49-F238E27FC236}">
                <a16:creationId xmlns:a16="http://schemas.microsoft.com/office/drawing/2014/main" id="{AC1D36A2-548E-45BD-F310-C243CEC67FC4}"/>
              </a:ext>
            </a:extLst>
          </p:cNvPr>
          <p:cNvSpPr>
            <a:spLocks noGrp="1"/>
          </p:cNvSpPr>
          <p:nvPr>
            <p:ph type="sldNum" sz="quarter" idx="12"/>
          </p:nvPr>
        </p:nvSpPr>
        <p:spPr/>
        <p:txBody>
          <a:bodyPr/>
          <a:lstStyle/>
          <a:p>
            <a:fld id="{3F40EABB-3DAA-421E-80DD-FA096055E226}" type="slidenum">
              <a:rPr lang="en-GB" smtClean="0"/>
              <a:t>9</a:t>
            </a:fld>
            <a:endParaRPr lang="en-GB"/>
          </a:p>
        </p:txBody>
      </p:sp>
    </p:spTree>
    <p:extLst>
      <p:ext uri="{BB962C8B-B14F-4D97-AF65-F5344CB8AC3E}">
        <p14:creationId xmlns:p14="http://schemas.microsoft.com/office/powerpoint/2010/main" val="2109525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88</TotalTime>
  <Words>2197</Words>
  <Application>Microsoft Office PowerPoint</Application>
  <PresentationFormat>Widescreen</PresentationFormat>
  <Paragraphs>95</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Aptos Display</vt:lpstr>
      <vt:lpstr>Arial</vt:lpstr>
      <vt:lpstr>Calibri</vt:lpstr>
      <vt:lpstr>Cambria Math</vt:lpstr>
      <vt:lpstr>Times New Roman</vt:lpstr>
      <vt:lpstr>Office Theme</vt:lpstr>
      <vt:lpstr>Quantum entanglement does not exist</vt:lpstr>
      <vt:lpstr>History:</vt:lpstr>
      <vt:lpstr>Bell’s sophistry </vt:lpstr>
      <vt:lpstr>A diagrammatic representation of Bell’s inequality      </vt:lpstr>
      <vt:lpstr>Bell’s inequality is said to yield a straight-line prediction </vt:lpstr>
      <vt:lpstr>Note this from the Wikipedia Bell's theorem article:  </vt:lpstr>
      <vt:lpstr>Polarizing filters </vt:lpstr>
      <vt:lpstr>Malus’s Law</vt:lpstr>
      <vt:lpstr>Clauser and Freedman’s result does not demonstrate quantum entanglement  </vt:lpstr>
      <vt:lpstr>Details and other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Duffield</dc:creator>
  <cp:lastModifiedBy>John Duffield</cp:lastModifiedBy>
  <cp:revision>12</cp:revision>
  <dcterms:created xsi:type="dcterms:W3CDTF">2025-05-21T13:57:27Z</dcterms:created>
  <dcterms:modified xsi:type="dcterms:W3CDTF">2025-05-28T12:30:52Z</dcterms:modified>
</cp:coreProperties>
</file>